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ebas Neue Bold" charset="1" panose="020B0606020202050201"/>
      <p:regular r:id="rId19"/>
    </p:embeddedFont>
    <p:embeddedFont>
      <p:font typeface="Open Sans 1 Bold" charset="1" panose="00000000000000000000"/>
      <p:regular r:id="rId20"/>
    </p:embeddedFont>
    <p:embeddedFont>
      <p:font typeface="Anton Italics" charset="1" panose="00000500000000000000"/>
      <p:regular r:id="rId21"/>
    </p:embeddedFont>
    <p:embeddedFont>
      <p:font typeface="Arial Bold" charset="1" panose="020B0802020202020204"/>
      <p:regular r:id="rId22"/>
    </p:embeddedFont>
    <p:embeddedFont>
      <p:font typeface="Open Sans 1" charset="1" panose="00000000000000000000"/>
      <p:regular r:id="rId23"/>
    </p:embeddedFont>
    <p:embeddedFont>
      <p:font typeface="Helveticish Bold" charset="1" panose="020B0704020202020204"/>
      <p:regular r:id="rId24"/>
    </p:embeddedFont>
    <p:embeddedFont>
      <p:font typeface="League Spartan" charset="1" panose="00000800000000000000"/>
      <p:regular r:id="rId25"/>
    </p:embeddedFont>
    <p:embeddedFont>
      <p:font typeface="Open Sans Bold Bold" charset="1" panose="00000000000000000000"/>
      <p:regular r:id="rId26"/>
    </p:embeddedFont>
    <p:embeddedFont>
      <p:font typeface="Jannah Heavy" charset="1" panose="00000A00000000000000"/>
      <p:regular r:id="rId27"/>
    </p:embeddedFont>
    <p:embeddedFont>
      <p:font typeface="Jannah"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gif" Type="http://schemas.openxmlformats.org/officeDocument/2006/relationships/image"/><Relationship Id="rId8" Target="https://www.kaggle.com/datasets/leonardopena/top50spotify2019/data"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7.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 Id="rId7" Target="../media/image18.png" Type="http://schemas.openxmlformats.org/officeDocument/2006/relationships/image"/><Relationship Id="rId8" Target="../media/image1.pn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7.png" Type="http://schemas.openxmlformats.org/officeDocument/2006/relationships/image"/><Relationship Id="rId4" Target="../media/image1.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56.png" Type="http://schemas.openxmlformats.org/officeDocument/2006/relationships/image"/><Relationship Id="rId15" Target="../media/image57.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9995650">
            <a:off x="6862255" y="-1617239"/>
            <a:ext cx="17688017" cy="2799839"/>
            <a:chOff x="0" y="0"/>
            <a:chExt cx="56125358" cy="8884092"/>
          </a:xfrm>
        </p:grpSpPr>
        <p:sp>
          <p:nvSpPr>
            <p:cNvPr name="Freeform 3" id="3"/>
            <p:cNvSpPr/>
            <p:nvPr/>
          </p:nvSpPr>
          <p:spPr>
            <a:xfrm flipH="false" flipV="false" rot="0">
              <a:off x="0" y="0"/>
              <a:ext cx="56125356" cy="8884110"/>
            </a:xfrm>
            <a:custGeom>
              <a:avLst/>
              <a:gdLst/>
              <a:ahLst/>
              <a:cxnLst/>
              <a:rect r="r" b="b" t="t" l="l"/>
              <a:pathLst>
                <a:path h="8884110" w="56125356">
                  <a:moveTo>
                    <a:pt x="0" y="0"/>
                  </a:moveTo>
                  <a:lnTo>
                    <a:pt x="56125356" y="0"/>
                  </a:lnTo>
                  <a:lnTo>
                    <a:pt x="56125356" y="8884110"/>
                  </a:lnTo>
                  <a:lnTo>
                    <a:pt x="0" y="8884110"/>
                  </a:lnTo>
                  <a:lnTo>
                    <a:pt x="0" y="0"/>
                  </a:lnTo>
                  <a:close/>
                </a:path>
              </a:pathLst>
            </a:custGeom>
            <a:blipFill>
              <a:blip r:embed="rId2"/>
              <a:stretch>
                <a:fillRect l="0" t="-10919" r="0" b="-10918"/>
              </a:stretch>
            </a:blipFill>
          </p:spPr>
        </p:sp>
      </p:grpSp>
      <p:sp>
        <p:nvSpPr>
          <p:cNvPr name="Freeform 4" id="4"/>
          <p:cNvSpPr/>
          <p:nvPr/>
        </p:nvSpPr>
        <p:spPr>
          <a:xfrm flipH="false" flipV="false" rot="0">
            <a:off x="6048682" y="1836438"/>
            <a:ext cx="2031901" cy="2031901"/>
          </a:xfrm>
          <a:custGeom>
            <a:avLst/>
            <a:gdLst/>
            <a:ahLst/>
            <a:cxnLst/>
            <a:rect r="r" b="b" t="t" l="l"/>
            <a:pathLst>
              <a:path h="2031901" w="2031901">
                <a:moveTo>
                  <a:pt x="0" y="0"/>
                </a:moveTo>
                <a:lnTo>
                  <a:pt x="2031901" y="0"/>
                </a:lnTo>
                <a:lnTo>
                  <a:pt x="2031901" y="2031901"/>
                </a:lnTo>
                <a:lnTo>
                  <a:pt x="0" y="20319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24038" y="8585657"/>
            <a:ext cx="7315200" cy="2340864"/>
          </a:xfrm>
          <a:custGeom>
            <a:avLst/>
            <a:gdLst/>
            <a:ahLst/>
            <a:cxnLst/>
            <a:rect r="r" b="b" t="t" l="l"/>
            <a:pathLst>
              <a:path h="2340864" w="7315200">
                <a:moveTo>
                  <a:pt x="0" y="0"/>
                </a:moveTo>
                <a:lnTo>
                  <a:pt x="7315200" y="0"/>
                </a:lnTo>
                <a:lnTo>
                  <a:pt x="7315200" y="2340864"/>
                </a:lnTo>
                <a:lnTo>
                  <a:pt x="0" y="2340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639238" y="8841548"/>
            <a:ext cx="7315200" cy="2340864"/>
          </a:xfrm>
          <a:custGeom>
            <a:avLst/>
            <a:gdLst/>
            <a:ahLst/>
            <a:cxnLst/>
            <a:rect r="r" b="b" t="t" l="l"/>
            <a:pathLst>
              <a:path h="2340864" w="7315200">
                <a:moveTo>
                  <a:pt x="0" y="0"/>
                </a:moveTo>
                <a:lnTo>
                  <a:pt x="7315200" y="0"/>
                </a:lnTo>
                <a:lnTo>
                  <a:pt x="7315200" y="2340864"/>
                </a:lnTo>
                <a:lnTo>
                  <a:pt x="0" y="2340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54438" y="8717359"/>
            <a:ext cx="7315200" cy="2340864"/>
          </a:xfrm>
          <a:custGeom>
            <a:avLst/>
            <a:gdLst/>
            <a:ahLst/>
            <a:cxnLst/>
            <a:rect r="r" b="b" t="t" l="l"/>
            <a:pathLst>
              <a:path h="2340864" w="7315200">
                <a:moveTo>
                  <a:pt x="0" y="0"/>
                </a:moveTo>
                <a:lnTo>
                  <a:pt x="7315200" y="0"/>
                </a:lnTo>
                <a:lnTo>
                  <a:pt x="7315200" y="2340864"/>
                </a:lnTo>
                <a:lnTo>
                  <a:pt x="0" y="2340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7822157" y="2605648"/>
            <a:ext cx="4826519" cy="892092"/>
            <a:chOff x="0" y="0"/>
            <a:chExt cx="1271182" cy="234954"/>
          </a:xfrm>
        </p:grpSpPr>
        <p:sp>
          <p:nvSpPr>
            <p:cNvPr name="Freeform 9" id="9"/>
            <p:cNvSpPr/>
            <p:nvPr/>
          </p:nvSpPr>
          <p:spPr>
            <a:xfrm flipH="false" flipV="false" rot="0">
              <a:off x="0" y="0"/>
              <a:ext cx="1271182" cy="234954"/>
            </a:xfrm>
            <a:custGeom>
              <a:avLst/>
              <a:gdLst/>
              <a:ahLst/>
              <a:cxnLst/>
              <a:rect r="r" b="b" t="t" l="l"/>
              <a:pathLst>
                <a:path h="234954" w="1271182">
                  <a:moveTo>
                    <a:pt x="0" y="0"/>
                  </a:moveTo>
                  <a:lnTo>
                    <a:pt x="1271182" y="0"/>
                  </a:lnTo>
                  <a:lnTo>
                    <a:pt x="1271182" y="234954"/>
                  </a:lnTo>
                  <a:lnTo>
                    <a:pt x="0" y="234954"/>
                  </a:lnTo>
                  <a:close/>
                </a:path>
              </a:pathLst>
            </a:custGeom>
            <a:solidFill>
              <a:srgbClr val="51B056"/>
            </a:solidFill>
          </p:spPr>
        </p:sp>
        <p:sp>
          <p:nvSpPr>
            <p:cNvPr name="TextBox 10" id="10"/>
            <p:cNvSpPr txBox="true"/>
            <p:nvPr/>
          </p:nvSpPr>
          <p:spPr>
            <a:xfrm>
              <a:off x="0" y="-57150"/>
              <a:ext cx="1271182" cy="292104"/>
            </a:xfrm>
            <a:prstGeom prst="rect">
              <a:avLst/>
            </a:prstGeom>
          </p:spPr>
          <p:txBody>
            <a:bodyPr anchor="ctr" rtlCol="false" tIns="50800" lIns="50800" bIns="50800" rIns="50800"/>
            <a:lstStyle/>
            <a:p>
              <a:pPr algn="ctr">
                <a:lnSpc>
                  <a:spcPts val="3714"/>
                </a:lnSpc>
              </a:pPr>
            </a:p>
          </p:txBody>
        </p:sp>
      </p:grpSp>
      <p:pic>
        <p:nvPicPr>
          <p:cNvPr name="Picture 11" id="11"/>
          <p:cNvPicPr>
            <a:picLocks noChangeAspect="true"/>
          </p:cNvPicPr>
          <p:nvPr/>
        </p:nvPicPr>
        <p:blipFill>
          <a:blip r:embed="rId7"/>
          <a:srcRect l="0" t="0" r="0" b="0"/>
          <a:stretch>
            <a:fillRect/>
          </a:stretch>
        </p:blipFill>
        <p:spPr>
          <a:xfrm flipH="false" flipV="false" rot="0">
            <a:off x="8447421" y="2428075"/>
            <a:ext cx="2309698" cy="1247237"/>
          </a:xfrm>
          <a:prstGeom prst="rect">
            <a:avLst/>
          </a:prstGeom>
        </p:spPr>
      </p:pic>
      <p:sp>
        <p:nvSpPr>
          <p:cNvPr name="TextBox 12" id="12"/>
          <p:cNvSpPr txBox="true"/>
          <p:nvPr/>
        </p:nvSpPr>
        <p:spPr>
          <a:xfrm rot="0">
            <a:off x="1586987" y="4487657"/>
            <a:ext cx="15177013" cy="3503877"/>
          </a:xfrm>
          <a:prstGeom prst="rect">
            <a:avLst/>
          </a:prstGeom>
        </p:spPr>
        <p:txBody>
          <a:bodyPr anchor="t" rtlCol="false" tIns="0" lIns="0" bIns="0" rIns="0">
            <a:spAutoFit/>
          </a:bodyPr>
          <a:lstStyle/>
          <a:p>
            <a:pPr algn="ctr">
              <a:lnSpc>
                <a:spcPts val="9354"/>
              </a:lnSpc>
            </a:pPr>
            <a:r>
              <a:rPr lang="en-US" sz="10510">
                <a:solidFill>
                  <a:srgbClr val="FFFFFF"/>
                </a:solidFill>
                <a:latin typeface="Bebas Neue Bold"/>
              </a:rPr>
              <a:t>As 50 melhores músicas do Spotify - 2019</a:t>
            </a:r>
          </a:p>
          <a:p>
            <a:pPr algn="ctr">
              <a:lnSpc>
                <a:spcPts val="12872"/>
              </a:lnSpc>
            </a:pPr>
          </a:p>
        </p:txBody>
      </p:sp>
      <p:sp>
        <p:nvSpPr>
          <p:cNvPr name="TextBox 13" id="13"/>
          <p:cNvSpPr txBox="true"/>
          <p:nvPr/>
        </p:nvSpPr>
        <p:spPr>
          <a:xfrm rot="0">
            <a:off x="4186317" y="7224363"/>
            <a:ext cx="10324724" cy="391409"/>
          </a:xfrm>
          <a:prstGeom prst="rect">
            <a:avLst/>
          </a:prstGeom>
        </p:spPr>
        <p:txBody>
          <a:bodyPr anchor="t" rtlCol="false" tIns="0" lIns="0" bIns="0" rIns="0">
            <a:spAutoFit/>
          </a:bodyPr>
          <a:lstStyle/>
          <a:p>
            <a:pPr algn="ctr">
              <a:lnSpc>
                <a:spcPts val="2735"/>
              </a:lnSpc>
            </a:pPr>
            <a:r>
              <a:rPr lang="en-US" sz="1953" u="sng">
                <a:solidFill>
                  <a:srgbClr val="51B056"/>
                </a:solidFill>
                <a:latin typeface="Open Sans 1 Bold"/>
                <a:hlinkClick r:id="rId8" tooltip="https://www.kaggle.com/datasets/leonardopena/top50spotify2019/data"/>
              </a:rPr>
              <a:t>HTTPS://WWW.KAGGLE.COM/DATASETS/LEONARDOPENA/TOP50SPOTIFY2019/DATA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2700000">
            <a:off x="-6727590" y="-4916355"/>
            <a:ext cx="6664400" cy="8669109"/>
            <a:chOff x="0" y="0"/>
            <a:chExt cx="1755233" cy="2283222"/>
          </a:xfrm>
        </p:grpSpPr>
        <p:sp>
          <p:nvSpPr>
            <p:cNvPr name="Freeform 3" id="3"/>
            <p:cNvSpPr/>
            <p:nvPr/>
          </p:nvSpPr>
          <p:spPr>
            <a:xfrm flipH="false" flipV="false" rot="0">
              <a:off x="0" y="0"/>
              <a:ext cx="1755233" cy="2283222"/>
            </a:xfrm>
            <a:custGeom>
              <a:avLst/>
              <a:gdLst/>
              <a:ahLst/>
              <a:cxnLst/>
              <a:rect r="r" b="b" t="t" l="l"/>
              <a:pathLst>
                <a:path h="2283222" w="1755233">
                  <a:moveTo>
                    <a:pt x="0" y="0"/>
                  </a:moveTo>
                  <a:lnTo>
                    <a:pt x="1755233" y="0"/>
                  </a:lnTo>
                  <a:lnTo>
                    <a:pt x="1755233" y="2283222"/>
                  </a:lnTo>
                  <a:lnTo>
                    <a:pt x="0" y="2283222"/>
                  </a:lnTo>
                  <a:close/>
                </a:path>
              </a:pathLst>
            </a:custGeom>
            <a:solidFill>
              <a:srgbClr val="000000">
                <a:alpha val="0"/>
              </a:srgbClr>
            </a:solidFill>
            <a:ln w="38100" cap="sq">
              <a:solidFill>
                <a:srgbClr val="023D54">
                  <a:alpha val="89804"/>
                </a:srgbClr>
              </a:solidFill>
              <a:prstDash val="solid"/>
              <a:miter/>
            </a:ln>
          </p:spPr>
        </p:sp>
        <p:sp>
          <p:nvSpPr>
            <p:cNvPr name="TextBox 4" id="4"/>
            <p:cNvSpPr txBox="true"/>
            <p:nvPr/>
          </p:nvSpPr>
          <p:spPr>
            <a:xfrm>
              <a:off x="0" y="-28575"/>
              <a:ext cx="1755233" cy="2311797"/>
            </a:xfrm>
            <a:prstGeom prst="rect">
              <a:avLst/>
            </a:prstGeom>
          </p:spPr>
          <p:txBody>
            <a:bodyPr anchor="ctr" rtlCol="false" tIns="50800" lIns="50800" bIns="50800" rIns="50800"/>
            <a:lstStyle/>
            <a:p>
              <a:pPr algn="ctr">
                <a:lnSpc>
                  <a:spcPts val="2520"/>
                </a:lnSpc>
                <a:spcBef>
                  <a:spcPct val="0"/>
                </a:spcBef>
              </a:pPr>
            </a:p>
          </p:txBody>
        </p:sp>
      </p:grpSp>
      <p:grpSp>
        <p:nvGrpSpPr>
          <p:cNvPr name="Group 5" id="5"/>
          <p:cNvGrpSpPr/>
          <p:nvPr/>
        </p:nvGrpSpPr>
        <p:grpSpPr>
          <a:xfrm rot="0">
            <a:off x="1028700" y="2736821"/>
            <a:ext cx="7928980" cy="1599347"/>
            <a:chOff x="0" y="0"/>
            <a:chExt cx="2088291" cy="421227"/>
          </a:xfrm>
        </p:grpSpPr>
        <p:sp>
          <p:nvSpPr>
            <p:cNvPr name="Freeform 6" id="6"/>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7" id="7"/>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4573399"/>
            <a:ext cx="7928980" cy="1599347"/>
            <a:chOff x="0" y="0"/>
            <a:chExt cx="2088291" cy="421227"/>
          </a:xfrm>
        </p:grpSpPr>
        <p:sp>
          <p:nvSpPr>
            <p:cNvPr name="Freeform 9" id="9"/>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10" id="10"/>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6410871"/>
            <a:ext cx="7928980" cy="1599347"/>
            <a:chOff x="0" y="0"/>
            <a:chExt cx="2088291" cy="421227"/>
          </a:xfrm>
        </p:grpSpPr>
        <p:sp>
          <p:nvSpPr>
            <p:cNvPr name="Freeform 12" id="12"/>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13" id="13"/>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2700000">
            <a:off x="8667328" y="10058902"/>
            <a:ext cx="6664400" cy="8669109"/>
            <a:chOff x="0" y="0"/>
            <a:chExt cx="1755233" cy="2283222"/>
          </a:xfrm>
        </p:grpSpPr>
        <p:sp>
          <p:nvSpPr>
            <p:cNvPr name="Freeform 15" id="15"/>
            <p:cNvSpPr/>
            <p:nvPr/>
          </p:nvSpPr>
          <p:spPr>
            <a:xfrm flipH="false" flipV="false" rot="0">
              <a:off x="0" y="0"/>
              <a:ext cx="1755233" cy="2283222"/>
            </a:xfrm>
            <a:custGeom>
              <a:avLst/>
              <a:gdLst/>
              <a:ahLst/>
              <a:cxnLst/>
              <a:rect r="r" b="b" t="t" l="l"/>
              <a:pathLst>
                <a:path h="2283222" w="1755233">
                  <a:moveTo>
                    <a:pt x="0" y="0"/>
                  </a:moveTo>
                  <a:lnTo>
                    <a:pt x="1755233" y="0"/>
                  </a:lnTo>
                  <a:lnTo>
                    <a:pt x="1755233" y="2283222"/>
                  </a:lnTo>
                  <a:lnTo>
                    <a:pt x="0" y="2283222"/>
                  </a:lnTo>
                  <a:close/>
                </a:path>
              </a:pathLst>
            </a:custGeom>
            <a:solidFill>
              <a:srgbClr val="000000">
                <a:alpha val="0"/>
              </a:srgbClr>
            </a:solidFill>
            <a:ln w="38100" cap="sq">
              <a:solidFill>
                <a:srgbClr val="00BC56">
                  <a:alpha val="89804"/>
                </a:srgbClr>
              </a:solidFill>
              <a:prstDash val="solid"/>
              <a:miter/>
            </a:ln>
          </p:spPr>
        </p:sp>
        <p:sp>
          <p:nvSpPr>
            <p:cNvPr name="TextBox 16" id="16"/>
            <p:cNvSpPr txBox="true"/>
            <p:nvPr/>
          </p:nvSpPr>
          <p:spPr>
            <a:xfrm>
              <a:off x="0" y="-28575"/>
              <a:ext cx="1755233" cy="2311797"/>
            </a:xfrm>
            <a:prstGeom prst="rect">
              <a:avLst/>
            </a:prstGeom>
          </p:spPr>
          <p:txBody>
            <a:bodyPr anchor="ctr" rtlCol="false" tIns="50800" lIns="50800" bIns="50800" rIns="50800"/>
            <a:lstStyle/>
            <a:p>
              <a:pPr algn="ctr">
                <a:lnSpc>
                  <a:spcPts val="2520"/>
                </a:lnSpc>
                <a:spcBef>
                  <a:spcPct val="0"/>
                </a:spcBef>
              </a:pPr>
            </a:p>
          </p:txBody>
        </p:sp>
      </p:grpSp>
      <p:sp>
        <p:nvSpPr>
          <p:cNvPr name="AutoShape 17" id="17"/>
          <p:cNvSpPr/>
          <p:nvPr/>
        </p:nvSpPr>
        <p:spPr>
          <a:xfrm>
            <a:off x="-4727477" y="1929264"/>
            <a:ext cx="13227813" cy="0"/>
          </a:xfrm>
          <a:prstGeom prst="line">
            <a:avLst/>
          </a:prstGeom>
          <a:ln cap="flat" w="38100">
            <a:solidFill>
              <a:srgbClr val="EEEEEE"/>
            </a:solidFill>
            <a:prstDash val="solid"/>
            <a:headEnd type="none" len="sm" w="sm"/>
            <a:tailEnd type="none" len="sm" w="sm"/>
          </a:ln>
        </p:spPr>
      </p:sp>
      <p:sp>
        <p:nvSpPr>
          <p:cNvPr name="TextBox 18" id="18"/>
          <p:cNvSpPr txBox="true"/>
          <p:nvPr/>
        </p:nvSpPr>
        <p:spPr>
          <a:xfrm rot="0">
            <a:off x="272293" y="2619294"/>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1</a:t>
            </a:r>
          </a:p>
        </p:txBody>
      </p:sp>
      <p:sp>
        <p:nvSpPr>
          <p:cNvPr name="TextBox 19" id="19"/>
          <p:cNvSpPr txBox="true"/>
          <p:nvPr/>
        </p:nvSpPr>
        <p:spPr>
          <a:xfrm rot="0">
            <a:off x="272293" y="4493385"/>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2</a:t>
            </a:r>
          </a:p>
        </p:txBody>
      </p:sp>
      <p:sp>
        <p:nvSpPr>
          <p:cNvPr name="TextBox 20" id="20"/>
          <p:cNvSpPr txBox="true"/>
          <p:nvPr/>
        </p:nvSpPr>
        <p:spPr>
          <a:xfrm rot="0">
            <a:off x="272293" y="6330427"/>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3</a:t>
            </a:r>
          </a:p>
        </p:txBody>
      </p:sp>
      <p:sp>
        <p:nvSpPr>
          <p:cNvPr name="TextBox 21" id="21"/>
          <p:cNvSpPr txBox="true"/>
          <p:nvPr/>
        </p:nvSpPr>
        <p:spPr>
          <a:xfrm rot="0">
            <a:off x="1403080" y="3123054"/>
            <a:ext cx="7367173" cy="609857"/>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Tenha o Mysql Workbench e o MongoDB instalado em sua máquina.</a:t>
            </a:r>
          </a:p>
        </p:txBody>
      </p:sp>
      <p:sp>
        <p:nvSpPr>
          <p:cNvPr name="TextBox 22" id="22"/>
          <p:cNvSpPr txBox="true"/>
          <p:nvPr/>
        </p:nvSpPr>
        <p:spPr>
          <a:xfrm rot="0">
            <a:off x="1403080" y="4907650"/>
            <a:ext cx="7367173" cy="922213"/>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também tenha instalado o MongoDB Database Tools para poder utilizar o mongoimport, e o Mongoshell para configurar o prompt no mongo compass.</a:t>
            </a:r>
          </a:p>
        </p:txBody>
      </p:sp>
      <p:sp>
        <p:nvSpPr>
          <p:cNvPr name="TextBox 23" id="23"/>
          <p:cNvSpPr txBox="true"/>
          <p:nvPr/>
        </p:nvSpPr>
        <p:spPr>
          <a:xfrm rot="0">
            <a:off x="1403080" y="6744246"/>
            <a:ext cx="7367173" cy="609857"/>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Salve o documento do seu banco de dados em formato csv ou json através do Mysql Workbench.</a:t>
            </a:r>
          </a:p>
        </p:txBody>
      </p:sp>
      <p:grpSp>
        <p:nvGrpSpPr>
          <p:cNvPr name="Group 24" id="24"/>
          <p:cNvGrpSpPr/>
          <p:nvPr/>
        </p:nvGrpSpPr>
        <p:grpSpPr>
          <a:xfrm rot="0">
            <a:off x="1028700" y="8248342"/>
            <a:ext cx="7928980" cy="1599347"/>
            <a:chOff x="0" y="0"/>
            <a:chExt cx="2088291" cy="421227"/>
          </a:xfrm>
        </p:grpSpPr>
        <p:sp>
          <p:nvSpPr>
            <p:cNvPr name="Freeform 25" id="25"/>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26" id="26"/>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272293" y="8167899"/>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4</a:t>
            </a:r>
          </a:p>
        </p:txBody>
      </p:sp>
      <p:sp>
        <p:nvSpPr>
          <p:cNvPr name="TextBox 28" id="28"/>
          <p:cNvSpPr txBox="true"/>
          <p:nvPr/>
        </p:nvSpPr>
        <p:spPr>
          <a:xfrm rot="0">
            <a:off x="1309366" y="8323898"/>
            <a:ext cx="7554601" cy="1859279"/>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No Prompt de comandos utilize:</a:t>
            </a:r>
            <a:r>
              <a:rPr lang="en-US" sz="1919">
                <a:solidFill>
                  <a:srgbClr val="545454"/>
                </a:solidFill>
                <a:latin typeface="Jannah"/>
              </a:rPr>
              <a:t> </a:t>
            </a:r>
          </a:p>
          <a:p>
            <a:pPr algn="l">
              <a:lnSpc>
                <a:spcPts val="2495"/>
              </a:lnSpc>
            </a:pPr>
            <a:r>
              <a:rPr lang="en-US" sz="1919">
                <a:solidFill>
                  <a:srgbClr val="545454"/>
                </a:solidFill>
                <a:latin typeface="Jannah"/>
              </a:rPr>
              <a:t>'mongoimport --db nomedobanco --collection nometabela --type json --file caminhodoarquivo --jsonArray'</a:t>
            </a:r>
          </a:p>
          <a:p>
            <a:pPr algn="l">
              <a:lnSpc>
                <a:spcPts val="2495"/>
              </a:lnSpc>
            </a:pPr>
            <a:r>
              <a:rPr lang="en-US" sz="1919">
                <a:solidFill>
                  <a:srgbClr val="545454"/>
                </a:solidFill>
                <a:latin typeface="Jannah"/>
              </a:rPr>
              <a:t>para importar os arquivos em JSON ou CSV exportado do Mysql Workbench</a:t>
            </a:r>
          </a:p>
          <a:p>
            <a:pPr algn="l">
              <a:lnSpc>
                <a:spcPts val="2495"/>
              </a:lnSpc>
            </a:pPr>
          </a:p>
        </p:txBody>
      </p:sp>
      <p:grpSp>
        <p:nvGrpSpPr>
          <p:cNvPr name="Group 29" id="29"/>
          <p:cNvGrpSpPr/>
          <p:nvPr/>
        </p:nvGrpSpPr>
        <p:grpSpPr>
          <a:xfrm rot="0">
            <a:off x="10143416" y="2736821"/>
            <a:ext cx="7928980" cy="1599347"/>
            <a:chOff x="0" y="0"/>
            <a:chExt cx="2088291" cy="421227"/>
          </a:xfrm>
        </p:grpSpPr>
        <p:sp>
          <p:nvSpPr>
            <p:cNvPr name="Freeform 30" id="30"/>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31" id="31"/>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0143416" y="4573399"/>
            <a:ext cx="7928980" cy="1599347"/>
            <a:chOff x="0" y="0"/>
            <a:chExt cx="2088291" cy="421227"/>
          </a:xfrm>
        </p:grpSpPr>
        <p:sp>
          <p:nvSpPr>
            <p:cNvPr name="Freeform 33" id="33"/>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34" id="34"/>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0143416" y="6410871"/>
            <a:ext cx="7928980" cy="1599347"/>
            <a:chOff x="0" y="0"/>
            <a:chExt cx="2088291" cy="421227"/>
          </a:xfrm>
        </p:grpSpPr>
        <p:sp>
          <p:nvSpPr>
            <p:cNvPr name="Freeform 36" id="36"/>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37" id="37"/>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9387009" y="2619294"/>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5</a:t>
            </a:r>
          </a:p>
        </p:txBody>
      </p:sp>
      <p:sp>
        <p:nvSpPr>
          <p:cNvPr name="TextBox 39" id="39"/>
          <p:cNvSpPr txBox="true"/>
          <p:nvPr/>
        </p:nvSpPr>
        <p:spPr>
          <a:xfrm rot="0">
            <a:off x="9387009" y="4493385"/>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6</a:t>
            </a:r>
          </a:p>
        </p:txBody>
      </p:sp>
      <p:sp>
        <p:nvSpPr>
          <p:cNvPr name="TextBox 40" id="40"/>
          <p:cNvSpPr txBox="true"/>
          <p:nvPr/>
        </p:nvSpPr>
        <p:spPr>
          <a:xfrm rot="0">
            <a:off x="9387009" y="6330427"/>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7</a:t>
            </a:r>
          </a:p>
        </p:txBody>
      </p:sp>
      <p:sp>
        <p:nvSpPr>
          <p:cNvPr name="TextBox 41" id="41"/>
          <p:cNvSpPr txBox="true"/>
          <p:nvPr/>
        </p:nvSpPr>
        <p:spPr>
          <a:xfrm rot="0">
            <a:off x="10517796" y="3033113"/>
            <a:ext cx="7367173" cy="609857"/>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Utilize 'show dbs' para monstrar os bancos existentes e 'use + nome do banco de dados' para acessar o banco de dados.</a:t>
            </a:r>
          </a:p>
        </p:txBody>
      </p:sp>
      <p:sp>
        <p:nvSpPr>
          <p:cNvPr name="TextBox 42" id="42"/>
          <p:cNvSpPr txBox="true"/>
          <p:nvPr/>
        </p:nvSpPr>
        <p:spPr>
          <a:xfrm rot="0">
            <a:off x="10517796" y="4907650"/>
            <a:ext cx="7367173" cy="922213"/>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Digite 'show collections' para visualizar as tabelas existentes e 'db.NomeDaTabela.find().pretty()' para visualizar os documentos Nosql</a:t>
            </a:r>
          </a:p>
        </p:txBody>
      </p:sp>
      <p:sp>
        <p:nvSpPr>
          <p:cNvPr name="TextBox 43" id="43"/>
          <p:cNvSpPr txBox="true"/>
          <p:nvPr/>
        </p:nvSpPr>
        <p:spPr>
          <a:xfrm rot="0">
            <a:off x="10517796" y="6744246"/>
            <a:ext cx="7367173" cy="609857"/>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Desse jeito que você armazena os documentos em JSON para o MongoDB tirado do modelo relacional.</a:t>
            </a:r>
          </a:p>
        </p:txBody>
      </p:sp>
      <p:sp>
        <p:nvSpPr>
          <p:cNvPr name="TextBox 44" id="44"/>
          <p:cNvSpPr txBox="true"/>
          <p:nvPr/>
        </p:nvSpPr>
        <p:spPr>
          <a:xfrm rot="0">
            <a:off x="633268" y="933450"/>
            <a:ext cx="11890090" cy="781932"/>
          </a:xfrm>
          <a:prstGeom prst="rect">
            <a:avLst/>
          </a:prstGeom>
        </p:spPr>
        <p:txBody>
          <a:bodyPr anchor="t" rtlCol="false" tIns="0" lIns="0" bIns="0" rIns="0">
            <a:spAutoFit/>
          </a:bodyPr>
          <a:lstStyle/>
          <a:p>
            <a:pPr algn="l">
              <a:lnSpc>
                <a:spcPts val="6253"/>
              </a:lnSpc>
            </a:pPr>
            <a:r>
              <a:rPr lang="en-US" sz="4466">
                <a:solidFill>
                  <a:srgbClr val="00BC56"/>
                </a:solidFill>
                <a:latin typeface="Bebas Neue Bold"/>
              </a:rPr>
              <a:t>IMPORTAÇÃO DE DADOS DO MYSQL PARA O MONGODB PELO PROMPT</a:t>
            </a:r>
          </a:p>
        </p:txBody>
      </p:sp>
      <p:sp>
        <p:nvSpPr>
          <p:cNvPr name="TextBox 45" id="45"/>
          <p:cNvSpPr txBox="true"/>
          <p:nvPr/>
        </p:nvSpPr>
        <p:spPr>
          <a:xfrm rot="0">
            <a:off x="1886429" y="1565477"/>
            <a:ext cx="10326409" cy="344736"/>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Arial Bold"/>
              </a:rPr>
              <a:t>Agora vamos transferir todos os dados do MYSQL para o MongoDB usando o CMD </a:t>
            </a:r>
          </a:p>
        </p:txBody>
      </p:sp>
      <p:grpSp>
        <p:nvGrpSpPr>
          <p:cNvPr name="Group 46" id="46"/>
          <p:cNvGrpSpPr/>
          <p:nvPr/>
        </p:nvGrpSpPr>
        <p:grpSpPr>
          <a:xfrm rot="-2895087">
            <a:off x="16325933" y="-3199794"/>
            <a:ext cx="2311668" cy="6459228"/>
            <a:chOff x="0" y="0"/>
            <a:chExt cx="608834" cy="1701196"/>
          </a:xfrm>
        </p:grpSpPr>
        <p:sp>
          <p:nvSpPr>
            <p:cNvPr name="Freeform 47" id="47"/>
            <p:cNvSpPr/>
            <p:nvPr/>
          </p:nvSpPr>
          <p:spPr>
            <a:xfrm flipH="false" flipV="false" rot="0">
              <a:off x="0" y="0"/>
              <a:ext cx="608834" cy="1701196"/>
            </a:xfrm>
            <a:custGeom>
              <a:avLst/>
              <a:gdLst/>
              <a:ahLst/>
              <a:cxnLst/>
              <a:rect r="r" b="b" t="t" l="l"/>
              <a:pathLst>
                <a:path h="1701196" w="608834">
                  <a:moveTo>
                    <a:pt x="0" y="0"/>
                  </a:moveTo>
                  <a:lnTo>
                    <a:pt x="608834" y="0"/>
                  </a:lnTo>
                  <a:lnTo>
                    <a:pt x="608834" y="1701196"/>
                  </a:lnTo>
                  <a:lnTo>
                    <a:pt x="0" y="1701196"/>
                  </a:lnTo>
                  <a:close/>
                </a:path>
              </a:pathLst>
            </a:custGeom>
            <a:solidFill>
              <a:srgbClr val="00BC56"/>
            </a:solidFill>
          </p:spPr>
        </p:sp>
        <p:sp>
          <p:nvSpPr>
            <p:cNvPr name="TextBox 48" id="48"/>
            <p:cNvSpPr txBox="true"/>
            <p:nvPr/>
          </p:nvSpPr>
          <p:spPr>
            <a:xfrm>
              <a:off x="0" y="-57150"/>
              <a:ext cx="608834" cy="1758346"/>
            </a:xfrm>
            <a:prstGeom prst="rect">
              <a:avLst/>
            </a:prstGeom>
          </p:spPr>
          <p:txBody>
            <a:bodyPr anchor="ctr" rtlCol="false" tIns="50800" lIns="50800" bIns="50800" rIns="50800"/>
            <a:lstStyle/>
            <a:p>
              <a:pPr algn="ctr">
                <a:lnSpc>
                  <a:spcPts val="3714"/>
                </a:lnSpc>
              </a:pPr>
            </a:p>
          </p:txBody>
        </p:sp>
      </p:grpSp>
      <p:grpSp>
        <p:nvGrpSpPr>
          <p:cNvPr name="Group 49" id="49"/>
          <p:cNvGrpSpPr/>
          <p:nvPr/>
        </p:nvGrpSpPr>
        <p:grpSpPr>
          <a:xfrm rot="0">
            <a:off x="17002126" y="280340"/>
            <a:ext cx="837232" cy="837232"/>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1" id="51"/>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52" id="52"/>
          <p:cNvGrpSpPr/>
          <p:nvPr/>
        </p:nvGrpSpPr>
        <p:grpSpPr>
          <a:xfrm rot="0">
            <a:off x="17231475" y="509689"/>
            <a:ext cx="378533" cy="378533"/>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54" id="54"/>
            <p:cNvSpPr txBox="true"/>
            <p:nvPr/>
          </p:nvSpPr>
          <p:spPr>
            <a:xfrm>
              <a:off x="0" y="146050"/>
              <a:ext cx="711200" cy="463550"/>
            </a:xfrm>
            <a:prstGeom prst="rect">
              <a:avLst/>
            </a:prstGeom>
          </p:spPr>
          <p:txBody>
            <a:bodyPr anchor="ctr" rtlCol="false" tIns="50800" lIns="50800" bIns="50800" rIns="50800"/>
            <a:lstStyle/>
            <a:p>
              <a:pPr algn="ctr">
                <a:lnSpc>
                  <a:spcPts val="3714"/>
                </a:lnSpc>
              </a:pPr>
            </a:p>
          </p:txBody>
        </p:sp>
      </p:grpSp>
      <p:sp>
        <p:nvSpPr>
          <p:cNvPr name="Freeform 55" id="55"/>
          <p:cNvSpPr/>
          <p:nvPr/>
        </p:nvSpPr>
        <p:spPr>
          <a:xfrm flipH="false" flipV="false" rot="-2170333">
            <a:off x="17436931" y="8830646"/>
            <a:ext cx="1136577" cy="2422936"/>
          </a:xfrm>
          <a:custGeom>
            <a:avLst/>
            <a:gdLst/>
            <a:ahLst/>
            <a:cxnLst/>
            <a:rect r="r" b="b" t="t" l="l"/>
            <a:pathLst>
              <a:path h="2422936" w="1136577">
                <a:moveTo>
                  <a:pt x="0" y="0"/>
                </a:moveTo>
                <a:lnTo>
                  <a:pt x="1136577" y="0"/>
                </a:lnTo>
                <a:lnTo>
                  <a:pt x="1136577" y="2422936"/>
                </a:lnTo>
                <a:lnTo>
                  <a:pt x="0" y="2422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6194" y="-738434"/>
            <a:ext cx="5449789" cy="11725130"/>
            <a:chOff x="0" y="0"/>
            <a:chExt cx="1664166" cy="3580426"/>
          </a:xfrm>
        </p:grpSpPr>
        <p:sp>
          <p:nvSpPr>
            <p:cNvPr name="Freeform 3" id="3"/>
            <p:cNvSpPr/>
            <p:nvPr/>
          </p:nvSpPr>
          <p:spPr>
            <a:xfrm flipH="false" flipV="false" rot="0">
              <a:off x="0" y="0"/>
              <a:ext cx="1664166" cy="3580426"/>
            </a:xfrm>
            <a:custGeom>
              <a:avLst/>
              <a:gdLst/>
              <a:ahLst/>
              <a:cxnLst/>
              <a:rect r="r" b="b" t="t" l="l"/>
              <a:pathLst>
                <a:path h="3580426" w="1664166">
                  <a:moveTo>
                    <a:pt x="0" y="0"/>
                  </a:moveTo>
                  <a:lnTo>
                    <a:pt x="1664166" y="0"/>
                  </a:lnTo>
                  <a:lnTo>
                    <a:pt x="1664166" y="3580426"/>
                  </a:lnTo>
                  <a:lnTo>
                    <a:pt x="0" y="3580426"/>
                  </a:lnTo>
                  <a:close/>
                </a:path>
              </a:pathLst>
            </a:custGeom>
            <a:solidFill>
              <a:srgbClr val="00BC56"/>
            </a:solidFill>
          </p:spPr>
        </p:sp>
        <p:sp>
          <p:nvSpPr>
            <p:cNvPr name="TextBox 4" id="4"/>
            <p:cNvSpPr txBox="true"/>
            <p:nvPr/>
          </p:nvSpPr>
          <p:spPr>
            <a:xfrm>
              <a:off x="0" y="-47625"/>
              <a:ext cx="1664166" cy="362805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2256536" y="3513195"/>
            <a:ext cx="11671631" cy="3260609"/>
            <a:chOff x="0" y="0"/>
            <a:chExt cx="1610488" cy="449909"/>
          </a:xfrm>
        </p:grpSpPr>
        <p:sp>
          <p:nvSpPr>
            <p:cNvPr name="Freeform 6" id="6"/>
            <p:cNvSpPr/>
            <p:nvPr/>
          </p:nvSpPr>
          <p:spPr>
            <a:xfrm flipH="false" flipV="false" rot="0">
              <a:off x="0" y="0"/>
              <a:ext cx="1610488" cy="449909"/>
            </a:xfrm>
            <a:custGeom>
              <a:avLst/>
              <a:gdLst/>
              <a:ahLst/>
              <a:cxnLst/>
              <a:rect r="r" b="b" t="t" l="l"/>
              <a:pathLst>
                <a:path h="449909" w="1610488">
                  <a:moveTo>
                    <a:pt x="537119" y="19070"/>
                  </a:moveTo>
                  <a:cubicBezTo>
                    <a:pt x="619418" y="7556"/>
                    <a:pt x="713552" y="0"/>
                    <a:pt x="805678" y="0"/>
                  </a:cubicBezTo>
                  <a:cubicBezTo>
                    <a:pt x="897807" y="0"/>
                    <a:pt x="986458" y="6476"/>
                    <a:pt x="1068153" y="17990"/>
                  </a:cubicBezTo>
                  <a:cubicBezTo>
                    <a:pt x="1069894" y="18350"/>
                    <a:pt x="1071631" y="18350"/>
                    <a:pt x="1073369" y="18710"/>
                  </a:cubicBezTo>
                  <a:cubicBezTo>
                    <a:pt x="1380170" y="64765"/>
                    <a:pt x="1606143" y="186379"/>
                    <a:pt x="1610488" y="320441"/>
                  </a:cubicBezTo>
                  <a:lnTo>
                    <a:pt x="1610488" y="449909"/>
                  </a:lnTo>
                  <a:lnTo>
                    <a:pt x="0" y="449909"/>
                  </a:lnTo>
                  <a:lnTo>
                    <a:pt x="0" y="320537"/>
                  </a:lnTo>
                  <a:cubicBezTo>
                    <a:pt x="4346" y="185660"/>
                    <a:pt x="226842" y="64045"/>
                    <a:pt x="537119" y="19070"/>
                  </a:cubicBezTo>
                  <a:close/>
                </a:path>
              </a:pathLst>
            </a:custGeom>
            <a:solidFill>
              <a:srgbClr val="000000"/>
            </a:solidFill>
          </p:spPr>
        </p:sp>
        <p:sp>
          <p:nvSpPr>
            <p:cNvPr name="TextBox 7" id="7"/>
            <p:cNvSpPr txBox="true"/>
            <p:nvPr/>
          </p:nvSpPr>
          <p:spPr>
            <a:xfrm>
              <a:off x="0" y="79375"/>
              <a:ext cx="1610488" cy="3705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884020" y="539614"/>
            <a:ext cx="1406310" cy="1406310"/>
          </a:xfrm>
          <a:custGeom>
            <a:avLst/>
            <a:gdLst/>
            <a:ahLst/>
            <a:cxnLst/>
            <a:rect r="r" b="b" t="t" l="l"/>
            <a:pathLst>
              <a:path h="1406310" w="1406310">
                <a:moveTo>
                  <a:pt x="0" y="0"/>
                </a:moveTo>
                <a:lnTo>
                  <a:pt x="1406310" y="0"/>
                </a:lnTo>
                <a:lnTo>
                  <a:pt x="1406310" y="1406309"/>
                </a:lnTo>
                <a:lnTo>
                  <a:pt x="0" y="14063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419372" y="539614"/>
            <a:ext cx="1406310" cy="1406310"/>
          </a:xfrm>
          <a:custGeom>
            <a:avLst/>
            <a:gdLst/>
            <a:ahLst/>
            <a:cxnLst/>
            <a:rect r="r" b="b" t="t" l="l"/>
            <a:pathLst>
              <a:path h="1406310" w="1406310">
                <a:moveTo>
                  <a:pt x="0" y="0"/>
                </a:moveTo>
                <a:lnTo>
                  <a:pt x="1406309" y="0"/>
                </a:lnTo>
                <a:lnTo>
                  <a:pt x="1406309" y="1406309"/>
                </a:lnTo>
                <a:lnTo>
                  <a:pt x="0" y="14063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2297447" y="705991"/>
            <a:ext cx="12038263" cy="1057677"/>
            <a:chOff x="0" y="0"/>
            <a:chExt cx="3170571" cy="278565"/>
          </a:xfrm>
        </p:grpSpPr>
        <p:sp>
          <p:nvSpPr>
            <p:cNvPr name="Freeform 11" id="11"/>
            <p:cNvSpPr/>
            <p:nvPr/>
          </p:nvSpPr>
          <p:spPr>
            <a:xfrm flipH="false" flipV="false" rot="0">
              <a:off x="0" y="0"/>
              <a:ext cx="3170571" cy="278565"/>
            </a:xfrm>
            <a:custGeom>
              <a:avLst/>
              <a:gdLst/>
              <a:ahLst/>
              <a:cxnLst/>
              <a:rect r="r" b="b" t="t" l="l"/>
              <a:pathLst>
                <a:path h="278565" w="3170571">
                  <a:moveTo>
                    <a:pt x="32799" y="0"/>
                  </a:moveTo>
                  <a:lnTo>
                    <a:pt x="3137773" y="0"/>
                  </a:lnTo>
                  <a:cubicBezTo>
                    <a:pt x="3155887" y="0"/>
                    <a:pt x="3170571" y="14684"/>
                    <a:pt x="3170571" y="32799"/>
                  </a:cubicBezTo>
                  <a:lnTo>
                    <a:pt x="3170571" y="245767"/>
                  </a:lnTo>
                  <a:cubicBezTo>
                    <a:pt x="3170571" y="254465"/>
                    <a:pt x="3167116" y="262808"/>
                    <a:pt x="3160965" y="268959"/>
                  </a:cubicBezTo>
                  <a:cubicBezTo>
                    <a:pt x="3154814" y="275110"/>
                    <a:pt x="3146471" y="278565"/>
                    <a:pt x="3137773" y="278565"/>
                  </a:cubicBezTo>
                  <a:lnTo>
                    <a:pt x="32799" y="278565"/>
                  </a:lnTo>
                  <a:cubicBezTo>
                    <a:pt x="24100" y="278565"/>
                    <a:pt x="15757" y="275110"/>
                    <a:pt x="9606" y="268959"/>
                  </a:cubicBezTo>
                  <a:cubicBezTo>
                    <a:pt x="3456" y="262808"/>
                    <a:pt x="0" y="254465"/>
                    <a:pt x="0" y="245767"/>
                  </a:cubicBezTo>
                  <a:lnTo>
                    <a:pt x="0" y="32799"/>
                  </a:lnTo>
                  <a:cubicBezTo>
                    <a:pt x="0" y="24100"/>
                    <a:pt x="3456" y="15757"/>
                    <a:pt x="9606" y="9606"/>
                  </a:cubicBezTo>
                  <a:cubicBezTo>
                    <a:pt x="15757" y="3456"/>
                    <a:pt x="24100" y="0"/>
                    <a:pt x="32799" y="0"/>
                  </a:cubicBezTo>
                  <a:close/>
                </a:path>
              </a:pathLst>
            </a:custGeom>
            <a:solidFill>
              <a:srgbClr val="00BC56"/>
            </a:solidFill>
          </p:spPr>
        </p:sp>
        <p:sp>
          <p:nvSpPr>
            <p:cNvPr name="TextBox 12" id="12"/>
            <p:cNvSpPr txBox="true"/>
            <p:nvPr/>
          </p:nvSpPr>
          <p:spPr>
            <a:xfrm>
              <a:off x="0" y="-57150"/>
              <a:ext cx="3170571" cy="335715"/>
            </a:xfrm>
            <a:prstGeom prst="rect">
              <a:avLst/>
            </a:prstGeom>
          </p:spPr>
          <p:txBody>
            <a:bodyPr anchor="ctr" rtlCol="false" tIns="50800" lIns="50800" bIns="50800" rIns="50800"/>
            <a:lstStyle/>
            <a:p>
              <a:pPr algn="ctr">
                <a:lnSpc>
                  <a:spcPts val="3714"/>
                </a:lnSpc>
              </a:pPr>
            </a:p>
          </p:txBody>
        </p:sp>
      </p:grpSp>
      <p:sp>
        <p:nvSpPr>
          <p:cNvPr name="TextBox 13" id="13"/>
          <p:cNvSpPr txBox="true"/>
          <p:nvPr/>
        </p:nvSpPr>
        <p:spPr>
          <a:xfrm rot="0">
            <a:off x="2716275" y="876828"/>
            <a:ext cx="11200606" cy="728688"/>
          </a:xfrm>
          <a:prstGeom prst="rect">
            <a:avLst/>
          </a:prstGeom>
        </p:spPr>
        <p:txBody>
          <a:bodyPr anchor="t" rtlCol="false" tIns="0" lIns="0" bIns="0" rIns="0">
            <a:spAutoFit/>
          </a:bodyPr>
          <a:lstStyle/>
          <a:p>
            <a:pPr algn="ctr">
              <a:lnSpc>
                <a:spcPts val="6028"/>
              </a:lnSpc>
              <a:spcBef>
                <a:spcPct val="0"/>
              </a:spcBef>
            </a:pPr>
            <a:r>
              <a:rPr lang="en-US" sz="4305">
                <a:solidFill>
                  <a:srgbClr val="000000"/>
                </a:solidFill>
                <a:latin typeface="Open Sans 1 Bold"/>
              </a:rPr>
              <a:t>MANIPULAÇÃO DE DADOS NO MONGODB</a:t>
            </a:r>
          </a:p>
        </p:txBody>
      </p:sp>
      <p:sp>
        <p:nvSpPr>
          <p:cNvPr name="TextBox 14" id="14"/>
          <p:cNvSpPr txBox="true"/>
          <p:nvPr/>
        </p:nvSpPr>
        <p:spPr>
          <a:xfrm rot="0">
            <a:off x="3421264" y="2572511"/>
            <a:ext cx="5722736" cy="7281120"/>
          </a:xfrm>
          <a:prstGeom prst="rect">
            <a:avLst/>
          </a:prstGeom>
        </p:spPr>
        <p:txBody>
          <a:bodyPr anchor="t" rtlCol="false" tIns="0" lIns="0" bIns="0" rIns="0">
            <a:spAutoFit/>
          </a:bodyPr>
          <a:lstStyle/>
          <a:p>
            <a:pPr algn="ctr">
              <a:lnSpc>
                <a:spcPts val="2165"/>
              </a:lnSpc>
            </a:pPr>
            <a:r>
              <a:rPr lang="en-US" sz="1546">
                <a:solidFill>
                  <a:srgbClr val="FFFFFF"/>
                </a:solidFill>
                <a:latin typeface="Open Sans 1 Bold"/>
              </a:rPr>
              <a:t>Para criar o primeiro banco de dados e inserir documentos</a:t>
            </a:r>
          </a:p>
          <a:p>
            <a:pPr algn="ctr">
              <a:lnSpc>
                <a:spcPts val="2165"/>
              </a:lnSpc>
            </a:pPr>
            <a:r>
              <a:rPr lang="en-US" sz="1546">
                <a:solidFill>
                  <a:srgbClr val="FFFFFF"/>
                </a:solidFill>
                <a:latin typeface="Open Sans 1"/>
              </a:rPr>
              <a:t>o</a:t>
            </a:r>
            <a:r>
              <a:rPr lang="en-US" sz="1546">
                <a:solidFill>
                  <a:srgbClr val="FFFFFF"/>
                </a:solidFill>
                <a:latin typeface="Open Sans 1 Bold"/>
              </a:rPr>
              <a:t> m</a:t>
            </a:r>
            <a:r>
              <a:rPr lang="en-US" sz="1546">
                <a:solidFill>
                  <a:srgbClr val="FFFFFF"/>
                </a:solidFill>
                <a:latin typeface="Open Sans 1 Bold"/>
              </a:rPr>
              <a:t>ongoDB organiza os dados em coleções, e os documentos são armazenados dentro dessas coleções:</a:t>
            </a:r>
          </a:p>
          <a:p>
            <a:pPr algn="ctr">
              <a:lnSpc>
                <a:spcPts val="2165"/>
              </a:lnSpc>
            </a:pPr>
          </a:p>
          <a:p>
            <a:pPr algn="ctr">
              <a:lnSpc>
                <a:spcPts val="2165"/>
              </a:lnSpc>
            </a:pPr>
            <a:r>
              <a:rPr lang="en-US" sz="1546">
                <a:solidFill>
                  <a:srgbClr val="FFFFFF"/>
                </a:solidFill>
                <a:latin typeface="Open Sans 1 Bold"/>
              </a:rPr>
              <a:t>show dbs;</a:t>
            </a:r>
          </a:p>
          <a:p>
            <a:pPr algn="ctr">
              <a:lnSpc>
                <a:spcPts val="2165"/>
              </a:lnSpc>
            </a:pPr>
            <a:r>
              <a:rPr lang="en-US" sz="1546">
                <a:solidFill>
                  <a:srgbClr val="FFFFFF"/>
                </a:solidFill>
                <a:latin typeface="Open Sans 1 Bold"/>
              </a:rPr>
              <a:t>use minhaBaseDeDados // Se não tiver um banco de dados com esse nome, o mongoDB irá criar automaticamente.</a:t>
            </a:r>
          </a:p>
          <a:p>
            <a:pPr algn="ctr">
              <a:lnSpc>
                <a:spcPts val="2165"/>
              </a:lnSpc>
            </a:pPr>
          </a:p>
          <a:p>
            <a:pPr algn="ctr">
              <a:lnSpc>
                <a:spcPts val="2165"/>
              </a:lnSpc>
            </a:pPr>
            <a:r>
              <a:rPr lang="en-US" sz="1546">
                <a:solidFill>
                  <a:srgbClr val="FFFFFF"/>
                </a:solidFill>
                <a:latin typeface="Open Sans 1 Bold"/>
              </a:rPr>
              <a:t>// Criar uma coleção chamada "usuarios"</a:t>
            </a:r>
          </a:p>
          <a:p>
            <a:pPr algn="ctr">
              <a:lnSpc>
                <a:spcPts val="2165"/>
              </a:lnSpc>
            </a:pPr>
            <a:r>
              <a:rPr lang="en-US" sz="1546">
                <a:solidFill>
                  <a:srgbClr val="FFFFFF"/>
                </a:solidFill>
                <a:latin typeface="Open Sans 1 Bold"/>
              </a:rPr>
              <a:t>db.createCollection("usuarios")</a:t>
            </a:r>
          </a:p>
          <a:p>
            <a:pPr algn="ctr">
              <a:lnSpc>
                <a:spcPts val="2165"/>
              </a:lnSpc>
            </a:pPr>
          </a:p>
          <a:p>
            <a:pPr algn="ctr">
              <a:lnSpc>
                <a:spcPts val="2165"/>
              </a:lnSpc>
            </a:pPr>
            <a:r>
              <a:rPr lang="en-US" sz="1546">
                <a:solidFill>
                  <a:srgbClr val="FFFFFF"/>
                </a:solidFill>
                <a:latin typeface="Open Sans 1 Bold"/>
              </a:rPr>
              <a:t>// Inserir um documento na coleção "usuarios"</a:t>
            </a:r>
          </a:p>
          <a:p>
            <a:pPr algn="ctr">
              <a:lnSpc>
                <a:spcPts val="2165"/>
              </a:lnSpc>
            </a:pPr>
            <a:r>
              <a:rPr lang="en-US" sz="1546">
                <a:solidFill>
                  <a:srgbClr val="FFFFFF"/>
                </a:solidFill>
                <a:latin typeface="Open Sans 1 Bold"/>
              </a:rPr>
              <a:t>db.usuarios.insertOne({</a:t>
            </a:r>
          </a:p>
          <a:p>
            <a:pPr algn="ctr">
              <a:lnSpc>
                <a:spcPts val="2165"/>
              </a:lnSpc>
            </a:pPr>
            <a:r>
              <a:rPr lang="en-US" sz="1546">
                <a:solidFill>
                  <a:srgbClr val="FFFFFF"/>
                </a:solidFill>
                <a:latin typeface="Open Sans 1 Bold"/>
              </a:rPr>
              <a:t>    nome: "João",</a:t>
            </a:r>
          </a:p>
          <a:p>
            <a:pPr algn="ctr">
              <a:lnSpc>
                <a:spcPts val="2165"/>
              </a:lnSpc>
            </a:pPr>
            <a:r>
              <a:rPr lang="en-US" sz="1546">
                <a:solidFill>
                  <a:srgbClr val="FFFFFF"/>
                </a:solidFill>
                <a:latin typeface="Open Sans 1 Bold"/>
              </a:rPr>
              <a:t>    idade: 30,</a:t>
            </a:r>
          </a:p>
          <a:p>
            <a:pPr algn="ctr">
              <a:lnSpc>
                <a:spcPts val="2165"/>
              </a:lnSpc>
            </a:pPr>
            <a:r>
              <a:rPr lang="en-US" sz="1546">
                <a:solidFill>
                  <a:srgbClr val="FFFFFF"/>
                </a:solidFill>
                <a:latin typeface="Open Sans 1 Bold"/>
              </a:rPr>
              <a:t>    cidade: "São Paulo"</a:t>
            </a:r>
          </a:p>
          <a:p>
            <a:pPr algn="ctr">
              <a:lnSpc>
                <a:spcPts val="2165"/>
              </a:lnSpc>
            </a:pPr>
            <a:r>
              <a:rPr lang="en-US" sz="1546">
                <a:solidFill>
                  <a:srgbClr val="FFFFFF"/>
                </a:solidFill>
                <a:latin typeface="Open Sans 1 Bold"/>
              </a:rPr>
              <a:t>})</a:t>
            </a:r>
          </a:p>
          <a:p>
            <a:pPr algn="ctr">
              <a:lnSpc>
                <a:spcPts val="2165"/>
              </a:lnSpc>
            </a:pPr>
            <a:r>
              <a:rPr lang="en-US" sz="1546">
                <a:solidFill>
                  <a:srgbClr val="FFFFFF"/>
                </a:solidFill>
                <a:latin typeface="Open Sans 1 Bold"/>
              </a:rPr>
              <a:t>Você pode inserir mais documentos na coleção usando o método insertOne() ou insertMany():</a:t>
            </a:r>
          </a:p>
          <a:p>
            <a:pPr algn="ctr">
              <a:lnSpc>
                <a:spcPts val="2165"/>
              </a:lnSpc>
            </a:pPr>
          </a:p>
          <a:p>
            <a:pPr algn="ctr">
              <a:lnSpc>
                <a:spcPts val="2165"/>
              </a:lnSpc>
            </a:pPr>
            <a:r>
              <a:rPr lang="en-US" sz="1546">
                <a:solidFill>
                  <a:srgbClr val="FFFFFF"/>
                </a:solidFill>
                <a:latin typeface="Open Sans 1 Bold"/>
              </a:rPr>
              <a:t>// Inserir vários documentos de uma vez</a:t>
            </a:r>
          </a:p>
          <a:p>
            <a:pPr algn="ctr">
              <a:lnSpc>
                <a:spcPts val="2165"/>
              </a:lnSpc>
            </a:pPr>
            <a:r>
              <a:rPr lang="en-US" sz="1546">
                <a:solidFill>
                  <a:srgbClr val="FFFFFF"/>
                </a:solidFill>
                <a:latin typeface="Open Sans 1 Bold"/>
              </a:rPr>
              <a:t>db.usuarios.insertMany([</a:t>
            </a:r>
          </a:p>
          <a:p>
            <a:pPr algn="ctr">
              <a:lnSpc>
                <a:spcPts val="2165"/>
              </a:lnSpc>
            </a:pPr>
            <a:r>
              <a:rPr lang="en-US" sz="1546">
                <a:solidFill>
                  <a:srgbClr val="FFFFFF"/>
                </a:solidFill>
                <a:latin typeface="Open Sans 1 Bold"/>
              </a:rPr>
              <a:t>    { nome: "Maria", idade: 25, cidade: "Rio de Janeiro" },</a:t>
            </a:r>
          </a:p>
          <a:p>
            <a:pPr algn="ctr">
              <a:lnSpc>
                <a:spcPts val="2165"/>
              </a:lnSpc>
            </a:pPr>
            <a:r>
              <a:rPr lang="en-US" sz="1546">
                <a:solidFill>
                  <a:srgbClr val="FFFFFF"/>
                </a:solidFill>
                <a:latin typeface="Open Sans 1 Bold"/>
              </a:rPr>
              <a:t>    { nome: "Pedro", idade: 35, cidade: "Belo Horizonte" }</a:t>
            </a:r>
          </a:p>
          <a:p>
            <a:pPr algn="ctr">
              <a:lnSpc>
                <a:spcPts val="2165"/>
              </a:lnSpc>
              <a:spcBef>
                <a:spcPct val="0"/>
              </a:spcBef>
            </a:pPr>
            <a:r>
              <a:rPr lang="en-US" sz="1546">
                <a:solidFill>
                  <a:srgbClr val="FFFFFF"/>
                </a:solidFill>
                <a:latin typeface="Open Sans 1 Bold"/>
              </a:rPr>
              <a:t>])</a:t>
            </a:r>
          </a:p>
        </p:txBody>
      </p:sp>
      <p:sp>
        <p:nvSpPr>
          <p:cNvPr name="TextBox 15" id="15"/>
          <p:cNvSpPr txBox="true"/>
          <p:nvPr/>
        </p:nvSpPr>
        <p:spPr>
          <a:xfrm rot="0">
            <a:off x="11346112" y="2790642"/>
            <a:ext cx="6547098" cy="2183096"/>
          </a:xfrm>
          <a:prstGeom prst="rect">
            <a:avLst/>
          </a:prstGeom>
        </p:spPr>
        <p:txBody>
          <a:bodyPr anchor="t" rtlCol="false" tIns="0" lIns="0" bIns="0" rIns="0">
            <a:spAutoFit/>
          </a:bodyPr>
          <a:lstStyle/>
          <a:p>
            <a:pPr algn="ctr">
              <a:lnSpc>
                <a:spcPts val="2520"/>
              </a:lnSpc>
            </a:pPr>
            <a:r>
              <a:rPr lang="en-US" sz="1800">
                <a:solidFill>
                  <a:srgbClr val="FFFFFF"/>
                </a:solidFill>
                <a:latin typeface="Open Sans 1 Bold"/>
              </a:rPr>
              <a:t>Para buscar documentos, você pode usar o método find():</a:t>
            </a:r>
          </a:p>
          <a:p>
            <a:pPr algn="ctr">
              <a:lnSpc>
                <a:spcPts val="2520"/>
              </a:lnSpc>
            </a:pPr>
          </a:p>
          <a:p>
            <a:pPr algn="ctr">
              <a:lnSpc>
                <a:spcPts val="2520"/>
              </a:lnSpc>
            </a:pPr>
            <a:r>
              <a:rPr lang="en-US" sz="1800">
                <a:solidFill>
                  <a:srgbClr val="FFFFFF"/>
                </a:solidFill>
                <a:latin typeface="Open Sans 1 Bold"/>
              </a:rPr>
              <a:t>// Buscar todos os documentos na coleção "usuarios"</a:t>
            </a:r>
          </a:p>
          <a:p>
            <a:pPr algn="ctr">
              <a:lnSpc>
                <a:spcPts val="2520"/>
              </a:lnSpc>
            </a:pPr>
            <a:r>
              <a:rPr lang="en-US" sz="1800">
                <a:solidFill>
                  <a:srgbClr val="FFFFFF"/>
                </a:solidFill>
                <a:latin typeface="Open Sans 1 Bold"/>
              </a:rPr>
              <a:t>db.usuarios.find()</a:t>
            </a:r>
          </a:p>
          <a:p>
            <a:pPr algn="ctr">
              <a:lnSpc>
                <a:spcPts val="2520"/>
              </a:lnSpc>
            </a:pPr>
          </a:p>
          <a:p>
            <a:pPr algn="ctr">
              <a:lnSpc>
                <a:spcPts val="2520"/>
              </a:lnSpc>
            </a:pPr>
            <a:r>
              <a:rPr lang="en-US" sz="1800">
                <a:solidFill>
                  <a:srgbClr val="FFFFFF"/>
                </a:solidFill>
                <a:latin typeface="Open Sans 1 Bold"/>
              </a:rPr>
              <a:t>// Buscar documentos com condições específicas</a:t>
            </a:r>
          </a:p>
          <a:p>
            <a:pPr algn="ctr">
              <a:lnSpc>
                <a:spcPts val="2520"/>
              </a:lnSpc>
              <a:spcBef>
                <a:spcPct val="0"/>
              </a:spcBef>
            </a:pPr>
            <a:r>
              <a:rPr lang="en-US" sz="1800">
                <a:solidFill>
                  <a:srgbClr val="FFFFFF"/>
                </a:solidFill>
                <a:latin typeface="Open Sans 1 Bold"/>
              </a:rPr>
              <a:t>db.usuarios.find({ cidade: "São Paulo" })</a:t>
            </a:r>
          </a:p>
        </p:txBody>
      </p:sp>
      <p:sp>
        <p:nvSpPr>
          <p:cNvPr name="TextBox 16" id="16"/>
          <p:cNvSpPr txBox="true"/>
          <p:nvPr/>
        </p:nvSpPr>
        <p:spPr>
          <a:xfrm rot="0">
            <a:off x="11155612" y="5951790"/>
            <a:ext cx="5940025" cy="3126071"/>
          </a:xfrm>
          <a:prstGeom prst="rect">
            <a:avLst/>
          </a:prstGeom>
        </p:spPr>
        <p:txBody>
          <a:bodyPr anchor="t" rtlCol="false" tIns="0" lIns="0" bIns="0" rIns="0">
            <a:spAutoFit/>
          </a:bodyPr>
          <a:lstStyle/>
          <a:p>
            <a:pPr algn="ctr">
              <a:lnSpc>
                <a:spcPts val="2520"/>
              </a:lnSpc>
            </a:pPr>
            <a:r>
              <a:rPr lang="en-US" sz="1800">
                <a:solidFill>
                  <a:srgbClr val="FFFFFF"/>
                </a:solidFill>
                <a:latin typeface="Open Sans 1 Bold"/>
              </a:rPr>
              <a:t>Para remover documentos, use o método deleteOne() ou deleteMany():</a:t>
            </a:r>
          </a:p>
          <a:p>
            <a:pPr algn="ctr">
              <a:lnSpc>
                <a:spcPts val="2520"/>
              </a:lnSpc>
            </a:pPr>
          </a:p>
          <a:p>
            <a:pPr algn="ctr">
              <a:lnSpc>
                <a:spcPts val="2520"/>
              </a:lnSpc>
            </a:pPr>
            <a:r>
              <a:rPr lang="en-US" sz="1800">
                <a:solidFill>
                  <a:srgbClr val="FFFFFF"/>
                </a:solidFill>
                <a:latin typeface="Open Sans 1 Bold"/>
              </a:rPr>
              <a:t>// Remover um documento</a:t>
            </a:r>
          </a:p>
          <a:p>
            <a:pPr algn="ctr">
              <a:lnSpc>
                <a:spcPts val="2520"/>
              </a:lnSpc>
            </a:pPr>
            <a:r>
              <a:rPr lang="en-US" sz="1800">
                <a:solidFill>
                  <a:srgbClr val="FFFFFF"/>
                </a:solidFill>
                <a:latin typeface="Open Sans 1 Bold"/>
              </a:rPr>
              <a:t>db.usuarios.deleteOne({ nome: "João" })</a:t>
            </a:r>
          </a:p>
          <a:p>
            <a:pPr algn="ctr">
              <a:lnSpc>
                <a:spcPts val="2520"/>
              </a:lnSpc>
            </a:pPr>
          </a:p>
          <a:p>
            <a:pPr algn="ctr">
              <a:lnSpc>
                <a:spcPts val="2520"/>
              </a:lnSpc>
            </a:pPr>
            <a:r>
              <a:rPr lang="en-US" sz="1800">
                <a:solidFill>
                  <a:srgbClr val="FFFFFF"/>
                </a:solidFill>
                <a:latin typeface="Open Sans 1 Bold"/>
              </a:rPr>
              <a:t>// Remover todos os documentos que atendam a uma condição</a:t>
            </a:r>
          </a:p>
          <a:p>
            <a:pPr algn="ctr">
              <a:lnSpc>
                <a:spcPts val="2520"/>
              </a:lnSpc>
              <a:spcBef>
                <a:spcPct val="0"/>
              </a:spcBef>
            </a:pPr>
            <a:r>
              <a:rPr lang="en-US" sz="1800">
                <a:solidFill>
                  <a:srgbClr val="FFFFFF"/>
                </a:solidFill>
                <a:latin typeface="Open Sans 1 Bold"/>
              </a:rPr>
              <a:t>db.usuarios.deleteMany({ idade: { $gt: 30 } }) // Remove usuários com idade maior que 30 anos</a:t>
            </a:r>
          </a:p>
        </p:txBody>
      </p:sp>
      <p:sp>
        <p:nvSpPr>
          <p:cNvPr name="Freeform 17" id="17"/>
          <p:cNvSpPr/>
          <p:nvPr/>
        </p:nvSpPr>
        <p:spPr>
          <a:xfrm flipH="false" flipV="false" rot="0">
            <a:off x="10436225" y="2601086"/>
            <a:ext cx="719387" cy="719387"/>
          </a:xfrm>
          <a:custGeom>
            <a:avLst/>
            <a:gdLst/>
            <a:ahLst/>
            <a:cxnLst/>
            <a:rect r="r" b="b" t="t" l="l"/>
            <a:pathLst>
              <a:path h="719387" w="719387">
                <a:moveTo>
                  <a:pt x="0" y="0"/>
                </a:moveTo>
                <a:lnTo>
                  <a:pt x="719387" y="0"/>
                </a:lnTo>
                <a:lnTo>
                  <a:pt x="719387" y="719386"/>
                </a:lnTo>
                <a:lnTo>
                  <a:pt x="0" y="719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0436225" y="5867665"/>
            <a:ext cx="719387" cy="719387"/>
          </a:xfrm>
          <a:custGeom>
            <a:avLst/>
            <a:gdLst/>
            <a:ahLst/>
            <a:cxnLst/>
            <a:rect r="r" b="b" t="t" l="l"/>
            <a:pathLst>
              <a:path h="719387" w="719387">
                <a:moveTo>
                  <a:pt x="0" y="0"/>
                </a:moveTo>
                <a:lnTo>
                  <a:pt x="719387" y="0"/>
                </a:lnTo>
                <a:lnTo>
                  <a:pt x="719387" y="719387"/>
                </a:lnTo>
                <a:lnTo>
                  <a:pt x="0" y="719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3061571" y="2241392"/>
            <a:ext cx="719387" cy="719387"/>
          </a:xfrm>
          <a:custGeom>
            <a:avLst/>
            <a:gdLst/>
            <a:ahLst/>
            <a:cxnLst/>
            <a:rect r="r" b="b" t="t" l="l"/>
            <a:pathLst>
              <a:path h="719387" w="719387">
                <a:moveTo>
                  <a:pt x="0" y="0"/>
                </a:moveTo>
                <a:lnTo>
                  <a:pt x="719387" y="0"/>
                </a:lnTo>
                <a:lnTo>
                  <a:pt x="719387" y="719387"/>
                </a:lnTo>
                <a:lnTo>
                  <a:pt x="0" y="719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3324898" y="2344317"/>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FFFFFF"/>
                </a:solidFill>
                <a:latin typeface="Open Sans 1 Bold"/>
              </a:rPr>
              <a:t>1</a:t>
            </a:r>
          </a:p>
        </p:txBody>
      </p:sp>
      <p:sp>
        <p:nvSpPr>
          <p:cNvPr name="TextBox 21" id="21"/>
          <p:cNvSpPr txBox="true"/>
          <p:nvPr/>
        </p:nvSpPr>
        <p:spPr>
          <a:xfrm rot="0">
            <a:off x="10699544" y="2704010"/>
            <a:ext cx="192749" cy="456388"/>
          </a:xfrm>
          <a:prstGeom prst="rect">
            <a:avLst/>
          </a:prstGeom>
        </p:spPr>
        <p:txBody>
          <a:bodyPr anchor="t" rtlCol="false" tIns="0" lIns="0" bIns="0" rIns="0">
            <a:spAutoFit/>
          </a:bodyPr>
          <a:lstStyle/>
          <a:p>
            <a:pPr algn="ctr">
              <a:lnSpc>
                <a:spcPts val="3714"/>
              </a:lnSpc>
              <a:spcBef>
                <a:spcPct val="0"/>
              </a:spcBef>
            </a:pPr>
            <a:r>
              <a:rPr lang="en-US" sz="2652">
                <a:solidFill>
                  <a:srgbClr val="FFFFFF"/>
                </a:solidFill>
                <a:latin typeface="Open Sans 1 Bold"/>
              </a:rPr>
              <a:t>2</a:t>
            </a:r>
          </a:p>
        </p:txBody>
      </p:sp>
      <p:sp>
        <p:nvSpPr>
          <p:cNvPr name="TextBox 22" id="22"/>
          <p:cNvSpPr txBox="true"/>
          <p:nvPr/>
        </p:nvSpPr>
        <p:spPr>
          <a:xfrm rot="0">
            <a:off x="10699544" y="5970589"/>
            <a:ext cx="192749" cy="456388"/>
          </a:xfrm>
          <a:prstGeom prst="rect">
            <a:avLst/>
          </a:prstGeom>
        </p:spPr>
        <p:txBody>
          <a:bodyPr anchor="t" rtlCol="false" tIns="0" lIns="0" bIns="0" rIns="0">
            <a:spAutoFit/>
          </a:bodyPr>
          <a:lstStyle/>
          <a:p>
            <a:pPr algn="ctr">
              <a:lnSpc>
                <a:spcPts val="3714"/>
              </a:lnSpc>
              <a:spcBef>
                <a:spcPct val="0"/>
              </a:spcBef>
            </a:pPr>
            <a:r>
              <a:rPr lang="en-US" sz="2652">
                <a:solidFill>
                  <a:srgbClr val="FFFFFF"/>
                </a:solidFill>
                <a:latin typeface="Open Sans 1 Bold"/>
              </a:rPr>
              <a:t>3</a:t>
            </a:r>
          </a:p>
        </p:txBody>
      </p:sp>
      <p:sp>
        <p:nvSpPr>
          <p:cNvPr name="Freeform 23" id="23"/>
          <p:cNvSpPr/>
          <p:nvPr/>
        </p:nvSpPr>
        <p:spPr>
          <a:xfrm flipH="false" flipV="false" rot="-5627764">
            <a:off x="17764583" y="8660008"/>
            <a:ext cx="1136577" cy="2422936"/>
          </a:xfrm>
          <a:custGeom>
            <a:avLst/>
            <a:gdLst/>
            <a:ahLst/>
            <a:cxnLst/>
            <a:rect r="r" b="b" t="t" l="l"/>
            <a:pathLst>
              <a:path h="2422936" w="1136577">
                <a:moveTo>
                  <a:pt x="0" y="0"/>
                </a:moveTo>
                <a:lnTo>
                  <a:pt x="1136577" y="0"/>
                </a:lnTo>
                <a:lnTo>
                  <a:pt x="1136577" y="2422936"/>
                </a:lnTo>
                <a:lnTo>
                  <a:pt x="0" y="2422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4644751">
            <a:off x="17764373" y="8231551"/>
            <a:ext cx="1136577" cy="2422936"/>
          </a:xfrm>
          <a:custGeom>
            <a:avLst/>
            <a:gdLst/>
            <a:ahLst/>
            <a:cxnLst/>
            <a:rect r="r" b="b" t="t" l="l"/>
            <a:pathLst>
              <a:path h="2422936" w="1136577">
                <a:moveTo>
                  <a:pt x="0" y="0"/>
                </a:moveTo>
                <a:lnTo>
                  <a:pt x="1136578" y="0"/>
                </a:lnTo>
                <a:lnTo>
                  <a:pt x="1136578" y="2422936"/>
                </a:lnTo>
                <a:lnTo>
                  <a:pt x="0" y="2422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2401861">
            <a:off x="17970774" y="8004002"/>
            <a:ext cx="1136577" cy="2422936"/>
          </a:xfrm>
          <a:custGeom>
            <a:avLst/>
            <a:gdLst/>
            <a:ahLst/>
            <a:cxnLst/>
            <a:rect r="r" b="b" t="t" l="l"/>
            <a:pathLst>
              <a:path h="2422936" w="1136577">
                <a:moveTo>
                  <a:pt x="0" y="0"/>
                </a:moveTo>
                <a:lnTo>
                  <a:pt x="1136578" y="0"/>
                </a:lnTo>
                <a:lnTo>
                  <a:pt x="1136578" y="2422936"/>
                </a:lnTo>
                <a:lnTo>
                  <a:pt x="0" y="2422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1663362">
            <a:off x="11890216" y="327296"/>
            <a:ext cx="9582641" cy="14171389"/>
            <a:chOff x="0" y="0"/>
            <a:chExt cx="2523823" cy="3732382"/>
          </a:xfrm>
        </p:grpSpPr>
        <p:sp>
          <p:nvSpPr>
            <p:cNvPr name="Freeform 4" id="4"/>
            <p:cNvSpPr/>
            <p:nvPr/>
          </p:nvSpPr>
          <p:spPr>
            <a:xfrm flipH="false" flipV="false" rot="0">
              <a:off x="0" y="0"/>
              <a:ext cx="2523823" cy="3732382"/>
            </a:xfrm>
            <a:custGeom>
              <a:avLst/>
              <a:gdLst/>
              <a:ahLst/>
              <a:cxnLst/>
              <a:rect r="r" b="b" t="t" l="l"/>
              <a:pathLst>
                <a:path h="3732382" w="2523823">
                  <a:moveTo>
                    <a:pt x="0" y="0"/>
                  </a:moveTo>
                  <a:lnTo>
                    <a:pt x="2523823" y="0"/>
                  </a:lnTo>
                  <a:lnTo>
                    <a:pt x="2523823" y="3732382"/>
                  </a:lnTo>
                  <a:lnTo>
                    <a:pt x="0" y="3732382"/>
                  </a:lnTo>
                  <a:close/>
                </a:path>
              </a:pathLst>
            </a:custGeom>
            <a:solidFill>
              <a:srgbClr val="FFFFFF"/>
            </a:solidFill>
          </p:spPr>
        </p:sp>
        <p:sp>
          <p:nvSpPr>
            <p:cNvPr name="TextBox 5" id="5"/>
            <p:cNvSpPr txBox="true"/>
            <p:nvPr/>
          </p:nvSpPr>
          <p:spPr>
            <a:xfrm>
              <a:off x="0" y="-57150"/>
              <a:ext cx="2523823" cy="378953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761515">
            <a:off x="12350631" y="-3047439"/>
            <a:ext cx="8661811" cy="14062736"/>
            <a:chOff x="0" y="0"/>
            <a:chExt cx="2281300" cy="3703766"/>
          </a:xfrm>
        </p:grpSpPr>
        <p:sp>
          <p:nvSpPr>
            <p:cNvPr name="Freeform 7" id="7"/>
            <p:cNvSpPr/>
            <p:nvPr/>
          </p:nvSpPr>
          <p:spPr>
            <a:xfrm flipH="false" flipV="false" rot="0">
              <a:off x="0" y="0"/>
              <a:ext cx="2281300" cy="3703766"/>
            </a:xfrm>
            <a:custGeom>
              <a:avLst/>
              <a:gdLst/>
              <a:ahLst/>
              <a:cxnLst/>
              <a:rect r="r" b="b" t="t" l="l"/>
              <a:pathLst>
                <a:path h="3703766" w="2281300">
                  <a:moveTo>
                    <a:pt x="0" y="0"/>
                  </a:moveTo>
                  <a:lnTo>
                    <a:pt x="2281300" y="0"/>
                  </a:lnTo>
                  <a:lnTo>
                    <a:pt x="2281300" y="3703766"/>
                  </a:lnTo>
                  <a:lnTo>
                    <a:pt x="0" y="3703766"/>
                  </a:lnTo>
                  <a:close/>
                </a:path>
              </a:pathLst>
            </a:custGeom>
            <a:solidFill>
              <a:srgbClr val="00BC56"/>
            </a:solidFill>
          </p:spPr>
        </p:sp>
        <p:sp>
          <p:nvSpPr>
            <p:cNvPr name="TextBox 8" id="8"/>
            <p:cNvSpPr txBox="true"/>
            <p:nvPr/>
          </p:nvSpPr>
          <p:spPr>
            <a:xfrm>
              <a:off x="0" y="-57150"/>
              <a:ext cx="2281300" cy="376091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912696" y="1028700"/>
            <a:ext cx="11201400" cy="1912030"/>
            <a:chOff x="0" y="0"/>
            <a:chExt cx="2950163" cy="503580"/>
          </a:xfrm>
        </p:grpSpPr>
        <p:sp>
          <p:nvSpPr>
            <p:cNvPr name="Freeform 10" id="10"/>
            <p:cNvSpPr/>
            <p:nvPr/>
          </p:nvSpPr>
          <p:spPr>
            <a:xfrm flipH="false" flipV="false" rot="0">
              <a:off x="0" y="0"/>
              <a:ext cx="2950163" cy="503580"/>
            </a:xfrm>
            <a:custGeom>
              <a:avLst/>
              <a:gdLst/>
              <a:ahLst/>
              <a:cxnLst/>
              <a:rect r="r" b="b" t="t" l="l"/>
              <a:pathLst>
                <a:path h="503580" w="2950163">
                  <a:moveTo>
                    <a:pt x="63586" y="0"/>
                  </a:moveTo>
                  <a:lnTo>
                    <a:pt x="2886577" y="0"/>
                  </a:lnTo>
                  <a:cubicBezTo>
                    <a:pt x="2903441" y="0"/>
                    <a:pt x="2919614" y="6699"/>
                    <a:pt x="2931539" y="18624"/>
                  </a:cubicBezTo>
                  <a:cubicBezTo>
                    <a:pt x="2943464" y="30549"/>
                    <a:pt x="2950163" y="46722"/>
                    <a:pt x="2950163" y="63586"/>
                  </a:cubicBezTo>
                  <a:lnTo>
                    <a:pt x="2950163" y="439994"/>
                  </a:lnTo>
                  <a:cubicBezTo>
                    <a:pt x="2950163" y="456858"/>
                    <a:pt x="2943464" y="473031"/>
                    <a:pt x="2931539" y="484956"/>
                  </a:cubicBezTo>
                  <a:cubicBezTo>
                    <a:pt x="2919614" y="496881"/>
                    <a:pt x="2903441" y="503580"/>
                    <a:pt x="2886577" y="503580"/>
                  </a:cubicBezTo>
                  <a:lnTo>
                    <a:pt x="63586" y="503580"/>
                  </a:lnTo>
                  <a:cubicBezTo>
                    <a:pt x="46722" y="503580"/>
                    <a:pt x="30549" y="496881"/>
                    <a:pt x="18624" y="484956"/>
                  </a:cubicBezTo>
                  <a:cubicBezTo>
                    <a:pt x="6699" y="473031"/>
                    <a:pt x="0" y="456858"/>
                    <a:pt x="0" y="439994"/>
                  </a:cubicBezTo>
                  <a:lnTo>
                    <a:pt x="0" y="63586"/>
                  </a:lnTo>
                  <a:cubicBezTo>
                    <a:pt x="0" y="46722"/>
                    <a:pt x="6699" y="30549"/>
                    <a:pt x="18624" y="18624"/>
                  </a:cubicBezTo>
                  <a:cubicBezTo>
                    <a:pt x="30549" y="6699"/>
                    <a:pt x="46722" y="0"/>
                    <a:pt x="63586" y="0"/>
                  </a:cubicBezTo>
                  <a:close/>
                </a:path>
              </a:pathLst>
            </a:custGeom>
            <a:solidFill>
              <a:srgbClr val="00BC56"/>
            </a:solidFill>
          </p:spPr>
        </p:sp>
        <p:sp>
          <p:nvSpPr>
            <p:cNvPr name="TextBox 11" id="11"/>
            <p:cNvSpPr txBox="true"/>
            <p:nvPr/>
          </p:nvSpPr>
          <p:spPr>
            <a:xfrm>
              <a:off x="0" y="-57150"/>
              <a:ext cx="2950163" cy="56073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543876" y="-343868"/>
            <a:ext cx="8041335" cy="6613224"/>
            <a:chOff x="0" y="0"/>
            <a:chExt cx="6197600" cy="5096929"/>
          </a:xfrm>
        </p:grpSpPr>
        <p:sp>
          <p:nvSpPr>
            <p:cNvPr name="Freeform 13" id="13"/>
            <p:cNvSpPr/>
            <p:nvPr/>
          </p:nvSpPr>
          <p:spPr>
            <a:xfrm flipH="false" flipV="false" rot="0">
              <a:off x="0" y="0"/>
              <a:ext cx="6197600" cy="5096891"/>
            </a:xfrm>
            <a:custGeom>
              <a:avLst/>
              <a:gdLst/>
              <a:ahLst/>
              <a:cxnLst/>
              <a:rect r="r" b="b" t="t" l="l"/>
              <a:pathLst>
                <a:path h="5096891" w="6197600">
                  <a:moveTo>
                    <a:pt x="0" y="0"/>
                  </a:moveTo>
                  <a:lnTo>
                    <a:pt x="2794000" y="5096891"/>
                  </a:lnTo>
                  <a:lnTo>
                    <a:pt x="6197600" y="5096891"/>
                  </a:lnTo>
                  <a:lnTo>
                    <a:pt x="6197600" y="0"/>
                  </a:lnTo>
                  <a:close/>
                </a:path>
              </a:pathLst>
            </a:custGeom>
            <a:blipFill>
              <a:blip r:embed="rId3"/>
              <a:stretch>
                <a:fillRect l="-28323" t="0" r="-28323" b="0"/>
              </a:stretch>
            </a:blipFill>
          </p:spPr>
        </p:sp>
      </p:grpSp>
      <p:grpSp>
        <p:nvGrpSpPr>
          <p:cNvPr name="Group 14" id="14"/>
          <p:cNvGrpSpPr/>
          <p:nvPr/>
        </p:nvGrpSpPr>
        <p:grpSpPr>
          <a:xfrm rot="0">
            <a:off x="14564543" y="6942835"/>
            <a:ext cx="4514918" cy="3713085"/>
            <a:chOff x="0" y="0"/>
            <a:chExt cx="6197600" cy="5096929"/>
          </a:xfrm>
        </p:grpSpPr>
        <p:sp>
          <p:nvSpPr>
            <p:cNvPr name="Freeform 15" id="15"/>
            <p:cNvSpPr/>
            <p:nvPr/>
          </p:nvSpPr>
          <p:spPr>
            <a:xfrm flipH="false" flipV="false" rot="0">
              <a:off x="0" y="0"/>
              <a:ext cx="6197600" cy="5096891"/>
            </a:xfrm>
            <a:custGeom>
              <a:avLst/>
              <a:gdLst/>
              <a:ahLst/>
              <a:cxnLst/>
              <a:rect r="r" b="b" t="t" l="l"/>
              <a:pathLst>
                <a:path h="5096891" w="6197600">
                  <a:moveTo>
                    <a:pt x="0" y="0"/>
                  </a:moveTo>
                  <a:lnTo>
                    <a:pt x="2794000" y="5096891"/>
                  </a:lnTo>
                  <a:lnTo>
                    <a:pt x="6197600" y="5096891"/>
                  </a:lnTo>
                  <a:lnTo>
                    <a:pt x="6197600" y="0"/>
                  </a:lnTo>
                  <a:close/>
                </a:path>
              </a:pathLst>
            </a:custGeom>
            <a:blipFill>
              <a:blip r:embed="rId4"/>
              <a:stretch>
                <a:fillRect l="-28323" t="0" r="-28323" b="0"/>
              </a:stretch>
            </a:blipFill>
          </p:spPr>
        </p:sp>
      </p:grpSp>
      <p:sp>
        <p:nvSpPr>
          <p:cNvPr name="TextBox 16" id="16"/>
          <p:cNvSpPr txBox="true"/>
          <p:nvPr/>
        </p:nvSpPr>
        <p:spPr>
          <a:xfrm rot="0">
            <a:off x="739292" y="1289390"/>
            <a:ext cx="7726794" cy="1381125"/>
          </a:xfrm>
          <a:prstGeom prst="rect">
            <a:avLst/>
          </a:prstGeom>
        </p:spPr>
        <p:txBody>
          <a:bodyPr anchor="t" rtlCol="false" tIns="0" lIns="0" bIns="0" rIns="0">
            <a:spAutoFit/>
          </a:bodyPr>
          <a:lstStyle/>
          <a:p>
            <a:pPr algn="l">
              <a:lnSpc>
                <a:spcPts val="5400"/>
              </a:lnSpc>
            </a:pPr>
            <a:r>
              <a:rPr lang="en-US" sz="4500">
                <a:solidFill>
                  <a:srgbClr val="000000"/>
                </a:solidFill>
                <a:latin typeface="League Spartan Bold"/>
              </a:rPr>
              <a:t>ALTERAR DOCUMENTOS NO MONGODB</a:t>
            </a:r>
          </a:p>
        </p:txBody>
      </p:sp>
      <p:sp>
        <p:nvSpPr>
          <p:cNvPr name="TextBox 17" id="17"/>
          <p:cNvSpPr txBox="true"/>
          <p:nvPr/>
        </p:nvSpPr>
        <p:spPr>
          <a:xfrm rot="0">
            <a:off x="1028700" y="3559430"/>
            <a:ext cx="8881036" cy="4304454"/>
          </a:xfrm>
          <a:prstGeom prst="rect">
            <a:avLst/>
          </a:prstGeom>
        </p:spPr>
        <p:txBody>
          <a:bodyPr anchor="t" rtlCol="false" tIns="0" lIns="0" bIns="0" rIns="0">
            <a:spAutoFit/>
          </a:bodyPr>
          <a:lstStyle/>
          <a:p>
            <a:pPr algn="ctr">
              <a:lnSpc>
                <a:spcPts val="2641"/>
              </a:lnSpc>
            </a:pPr>
            <a:r>
              <a:rPr lang="en-US" sz="1886">
                <a:solidFill>
                  <a:srgbClr val="000000"/>
                </a:solidFill>
                <a:latin typeface="Open Sans 1 Bold"/>
              </a:rPr>
              <a:t>Para atualizar documentos, use o método updateOne() ou updateMany(), ou o método update() que foi descontinuado na versão 4.2 do MongoDB:</a:t>
            </a:r>
          </a:p>
          <a:p>
            <a:pPr algn="ctr">
              <a:lnSpc>
                <a:spcPts val="2641"/>
              </a:lnSpc>
            </a:pPr>
          </a:p>
          <a:p>
            <a:pPr algn="ctr">
              <a:lnSpc>
                <a:spcPts val="2641"/>
              </a:lnSpc>
            </a:pPr>
            <a:r>
              <a:rPr lang="en-US" sz="1886">
                <a:solidFill>
                  <a:srgbClr val="000000"/>
                </a:solidFill>
                <a:latin typeface="Open Sans 1 Bold"/>
              </a:rPr>
              <a:t>// Atualizar um documento</a:t>
            </a:r>
          </a:p>
          <a:p>
            <a:pPr algn="ctr">
              <a:lnSpc>
                <a:spcPts val="2641"/>
              </a:lnSpc>
            </a:pPr>
            <a:r>
              <a:rPr lang="en-US" sz="1886">
                <a:solidFill>
                  <a:srgbClr val="000000"/>
                </a:solidFill>
                <a:latin typeface="Open Sans 1 Bold"/>
              </a:rPr>
              <a:t>db.usuarios.updateOne(</a:t>
            </a:r>
          </a:p>
          <a:p>
            <a:pPr algn="ctr">
              <a:lnSpc>
                <a:spcPts val="2641"/>
              </a:lnSpc>
            </a:pPr>
            <a:r>
              <a:rPr lang="en-US" sz="1886">
                <a:solidFill>
                  <a:srgbClr val="000000"/>
                </a:solidFill>
                <a:latin typeface="Open Sans 1 Bold"/>
              </a:rPr>
              <a:t>    { nome: "Maria" }, // Condição de filtro</a:t>
            </a:r>
          </a:p>
          <a:p>
            <a:pPr algn="ctr">
              <a:lnSpc>
                <a:spcPts val="2641"/>
              </a:lnSpc>
            </a:pPr>
            <a:r>
              <a:rPr lang="en-US" sz="1886">
                <a:solidFill>
                  <a:srgbClr val="000000"/>
                </a:solidFill>
                <a:latin typeface="Open Sans 1 Bold"/>
              </a:rPr>
              <a:t>    { $set: { cidade: "São Paulo" } } // Novos valores</a:t>
            </a:r>
          </a:p>
          <a:p>
            <a:pPr algn="ctr">
              <a:lnSpc>
                <a:spcPts val="2641"/>
              </a:lnSpc>
            </a:pPr>
            <a:r>
              <a:rPr lang="en-US" sz="1886">
                <a:solidFill>
                  <a:srgbClr val="000000"/>
                </a:solidFill>
                <a:latin typeface="Open Sans 1 Bold"/>
              </a:rPr>
              <a:t>)</a:t>
            </a:r>
          </a:p>
          <a:p>
            <a:pPr algn="ctr">
              <a:lnSpc>
                <a:spcPts val="2641"/>
              </a:lnSpc>
            </a:pPr>
          </a:p>
          <a:p>
            <a:pPr algn="ctr">
              <a:lnSpc>
                <a:spcPts val="2641"/>
              </a:lnSpc>
            </a:pPr>
            <a:r>
              <a:rPr lang="en-US" sz="1886">
                <a:solidFill>
                  <a:srgbClr val="000000"/>
                </a:solidFill>
                <a:latin typeface="Open Sans 1 Bold"/>
              </a:rPr>
              <a:t>// Atualizar vários documentos</a:t>
            </a:r>
          </a:p>
          <a:p>
            <a:pPr algn="ctr">
              <a:lnSpc>
                <a:spcPts val="2641"/>
              </a:lnSpc>
            </a:pPr>
            <a:r>
              <a:rPr lang="en-US" sz="1886">
                <a:solidFill>
                  <a:srgbClr val="000000"/>
                </a:solidFill>
                <a:latin typeface="Open Sans 1 Bold"/>
              </a:rPr>
              <a:t>db.usuarios.updateMany(</a:t>
            </a:r>
          </a:p>
          <a:p>
            <a:pPr algn="ctr">
              <a:lnSpc>
                <a:spcPts val="2641"/>
              </a:lnSpc>
            </a:pPr>
            <a:r>
              <a:rPr lang="en-US" sz="1886">
                <a:solidFill>
                  <a:srgbClr val="000000"/>
                </a:solidFill>
                <a:latin typeface="Open Sans 1 Bold"/>
              </a:rPr>
              <a:t>    { cidade: "Rio de Janeiro" }, // Condição de filtro</a:t>
            </a:r>
          </a:p>
          <a:p>
            <a:pPr algn="ctr">
              <a:lnSpc>
                <a:spcPts val="2641"/>
              </a:lnSpc>
              <a:spcBef>
                <a:spcPct val="0"/>
              </a:spcBef>
            </a:pPr>
            <a:r>
              <a:rPr lang="en-US" sz="1886">
                <a:solidFill>
                  <a:srgbClr val="000000"/>
                </a:solidFill>
                <a:latin typeface="Open Sans 1 Bold"/>
              </a:rPr>
              <a:t>    { $set: { cidade: "Niterói" } } // Novos valores</a:t>
            </a:r>
          </a:p>
        </p:txBody>
      </p:sp>
      <p:sp>
        <p:nvSpPr>
          <p:cNvPr name="TextBox 18" id="18"/>
          <p:cNvSpPr txBox="true"/>
          <p:nvPr/>
        </p:nvSpPr>
        <p:spPr>
          <a:xfrm rot="0">
            <a:off x="739292" y="8482584"/>
            <a:ext cx="9934865" cy="775716"/>
          </a:xfrm>
          <a:prstGeom prst="rect">
            <a:avLst/>
          </a:prstGeom>
        </p:spPr>
        <p:txBody>
          <a:bodyPr anchor="t" rtlCol="false" tIns="0" lIns="0" bIns="0" rIns="0">
            <a:spAutoFit/>
          </a:bodyPr>
          <a:lstStyle/>
          <a:p>
            <a:pPr algn="ctr">
              <a:lnSpc>
                <a:spcPts val="3189"/>
              </a:lnSpc>
              <a:spcBef>
                <a:spcPct val="0"/>
              </a:spcBef>
            </a:pPr>
            <a:r>
              <a:rPr lang="en-US" sz="2277">
                <a:solidFill>
                  <a:srgbClr val="000000"/>
                </a:solidFill>
                <a:latin typeface="Open Sans 1 Bold"/>
              </a:rPr>
              <a:t>Para encerrar a conexão </a:t>
            </a:r>
            <a:r>
              <a:rPr lang="en-US" sz="2277">
                <a:solidFill>
                  <a:srgbClr val="000000"/>
                </a:solidFill>
                <a:latin typeface="Open Sans 1 Bold"/>
              </a:rPr>
              <a:t>Quando terminar, você pode sair do console do MongoDB digitando: quit()</a:t>
            </a:r>
          </a:p>
        </p:txBody>
      </p:sp>
      <p:grpSp>
        <p:nvGrpSpPr>
          <p:cNvPr name="Group 19" id="19"/>
          <p:cNvGrpSpPr/>
          <p:nvPr/>
        </p:nvGrpSpPr>
        <p:grpSpPr>
          <a:xfrm rot="0">
            <a:off x="389670" y="3597530"/>
            <a:ext cx="639030" cy="63903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sp>
        <p:nvSpPr>
          <p:cNvPr name="TextBox 22" id="22"/>
          <p:cNvSpPr txBox="true"/>
          <p:nvPr/>
        </p:nvSpPr>
        <p:spPr>
          <a:xfrm rot="0">
            <a:off x="640255" y="3660276"/>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FFFFFF"/>
                </a:solidFill>
                <a:latin typeface="Open Sans 1 Bold"/>
              </a:rPr>
              <a:t>1</a:t>
            </a:r>
          </a:p>
        </p:txBody>
      </p:sp>
      <p:grpSp>
        <p:nvGrpSpPr>
          <p:cNvPr name="Group 23" id="23"/>
          <p:cNvGrpSpPr/>
          <p:nvPr/>
        </p:nvGrpSpPr>
        <p:grpSpPr>
          <a:xfrm rot="0">
            <a:off x="389670" y="8479863"/>
            <a:ext cx="639030" cy="63903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sp>
        <p:nvSpPr>
          <p:cNvPr name="TextBox 26" id="26"/>
          <p:cNvSpPr txBox="true"/>
          <p:nvPr/>
        </p:nvSpPr>
        <p:spPr>
          <a:xfrm rot="0">
            <a:off x="612819" y="8542609"/>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FFFFFF"/>
                </a:solidFill>
                <a:latin typeface="Open Sans 1 Bold"/>
              </a:rPr>
              <a:t>2</a:t>
            </a:r>
          </a:p>
        </p:txBody>
      </p:sp>
      <p:sp>
        <p:nvSpPr>
          <p:cNvPr name="Freeform 27" id="27"/>
          <p:cNvSpPr/>
          <p:nvPr/>
        </p:nvSpPr>
        <p:spPr>
          <a:xfrm flipH="false" flipV="false" rot="0">
            <a:off x="11490723" y="8998997"/>
            <a:ext cx="2257254" cy="870069"/>
          </a:xfrm>
          <a:custGeom>
            <a:avLst/>
            <a:gdLst/>
            <a:ahLst/>
            <a:cxnLst/>
            <a:rect r="r" b="b" t="t" l="l"/>
            <a:pathLst>
              <a:path h="870069" w="2257254">
                <a:moveTo>
                  <a:pt x="0" y="0"/>
                </a:moveTo>
                <a:lnTo>
                  <a:pt x="2257254" y="0"/>
                </a:lnTo>
                <a:lnTo>
                  <a:pt x="2257254" y="870069"/>
                </a:lnTo>
                <a:lnTo>
                  <a:pt x="0" y="8700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BC56"/>
        </a:solidFill>
      </p:bgPr>
    </p:bg>
    <p:spTree>
      <p:nvGrpSpPr>
        <p:cNvPr id="1" name=""/>
        <p:cNvGrpSpPr/>
        <p:nvPr/>
      </p:nvGrpSpPr>
      <p:grpSpPr>
        <a:xfrm>
          <a:off x="0" y="0"/>
          <a:ext cx="0" cy="0"/>
          <a:chOff x="0" y="0"/>
          <a:chExt cx="0" cy="0"/>
        </a:xfrm>
      </p:grpSpPr>
      <p:sp>
        <p:nvSpPr>
          <p:cNvPr name="Freeform 2" id="2"/>
          <p:cNvSpPr/>
          <p:nvPr/>
        </p:nvSpPr>
        <p:spPr>
          <a:xfrm flipH="false" flipV="false" rot="0">
            <a:off x="80010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29000"/>
            </a:blip>
            <a:stretch>
              <a:fillRect l="0" t="0" r="0" b="0"/>
            </a:stretch>
          </a:blipFill>
        </p:spPr>
      </p:sp>
      <p:sp>
        <p:nvSpPr>
          <p:cNvPr name="Freeform 3" id="3"/>
          <p:cNvSpPr/>
          <p:nvPr/>
        </p:nvSpPr>
        <p:spPr>
          <a:xfrm flipH="false" flipV="false" rot="0">
            <a:off x="0" y="0"/>
            <a:ext cx="6995988" cy="10287000"/>
          </a:xfrm>
          <a:custGeom>
            <a:avLst/>
            <a:gdLst/>
            <a:ahLst/>
            <a:cxnLst/>
            <a:rect r="r" b="b" t="t" l="l"/>
            <a:pathLst>
              <a:path h="10287000" w="6995988">
                <a:moveTo>
                  <a:pt x="0" y="0"/>
                </a:moveTo>
                <a:lnTo>
                  <a:pt x="6995988" y="0"/>
                </a:lnTo>
                <a:lnTo>
                  <a:pt x="6995988" y="10287000"/>
                </a:lnTo>
                <a:lnTo>
                  <a:pt x="0" y="10287000"/>
                </a:lnTo>
                <a:lnTo>
                  <a:pt x="0" y="0"/>
                </a:lnTo>
                <a:close/>
              </a:path>
            </a:pathLst>
          </a:custGeom>
          <a:blipFill>
            <a:blip r:embed="rId2">
              <a:alphaModFix amt="29000"/>
            </a:blip>
            <a:stretch>
              <a:fillRect l="0" t="0" r="-47041" b="0"/>
            </a:stretch>
          </a:blipFill>
        </p:spPr>
      </p:sp>
      <p:grpSp>
        <p:nvGrpSpPr>
          <p:cNvPr name="Group 4" id="4"/>
          <p:cNvGrpSpPr/>
          <p:nvPr/>
        </p:nvGrpSpPr>
        <p:grpSpPr>
          <a:xfrm rot="-4602167">
            <a:off x="-4431883" y="-2493878"/>
            <a:ext cx="18111132" cy="10399924"/>
            <a:chOff x="0" y="0"/>
            <a:chExt cx="4770010" cy="2739075"/>
          </a:xfrm>
        </p:grpSpPr>
        <p:sp>
          <p:nvSpPr>
            <p:cNvPr name="Freeform 5" id="5"/>
            <p:cNvSpPr/>
            <p:nvPr/>
          </p:nvSpPr>
          <p:spPr>
            <a:xfrm flipH="false" flipV="false" rot="0">
              <a:off x="0" y="0"/>
              <a:ext cx="4770010" cy="2739075"/>
            </a:xfrm>
            <a:custGeom>
              <a:avLst/>
              <a:gdLst/>
              <a:ahLst/>
              <a:cxnLst/>
              <a:rect r="r" b="b" t="t" l="l"/>
              <a:pathLst>
                <a:path h="2739075" w="4770010">
                  <a:moveTo>
                    <a:pt x="0" y="0"/>
                  </a:moveTo>
                  <a:lnTo>
                    <a:pt x="4770010" y="0"/>
                  </a:lnTo>
                  <a:lnTo>
                    <a:pt x="4770010" y="2739075"/>
                  </a:lnTo>
                  <a:lnTo>
                    <a:pt x="0" y="2739075"/>
                  </a:lnTo>
                  <a:close/>
                </a:path>
              </a:pathLst>
            </a:custGeom>
            <a:solidFill>
              <a:srgbClr val="000000"/>
            </a:solidFill>
          </p:spPr>
        </p:sp>
        <p:sp>
          <p:nvSpPr>
            <p:cNvPr name="TextBox 6" id="6"/>
            <p:cNvSpPr txBox="true"/>
            <p:nvPr/>
          </p:nvSpPr>
          <p:spPr>
            <a:xfrm>
              <a:off x="0" y="-38100"/>
              <a:ext cx="4770010" cy="277717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87636" y="4337148"/>
            <a:ext cx="8456364" cy="1603178"/>
          </a:xfrm>
          <a:prstGeom prst="rect">
            <a:avLst/>
          </a:prstGeom>
        </p:spPr>
        <p:txBody>
          <a:bodyPr anchor="t" rtlCol="false" tIns="0" lIns="0" bIns="0" rIns="0">
            <a:spAutoFit/>
          </a:bodyPr>
          <a:lstStyle/>
          <a:p>
            <a:pPr algn="l">
              <a:lnSpc>
                <a:spcPts val="12702"/>
              </a:lnSpc>
            </a:pPr>
            <a:r>
              <a:rPr lang="en-US" sz="10497">
                <a:solidFill>
                  <a:srgbClr val="00BC56"/>
                </a:solidFill>
                <a:latin typeface="Open Sans Bold Bold"/>
              </a:rPr>
              <a:t>OBRIGADO!</a:t>
            </a:r>
          </a:p>
        </p:txBody>
      </p:sp>
      <p:sp>
        <p:nvSpPr>
          <p:cNvPr name="Freeform 8" id="8"/>
          <p:cNvSpPr/>
          <p:nvPr/>
        </p:nvSpPr>
        <p:spPr>
          <a:xfrm flipH="false" flipV="false" rot="0">
            <a:off x="-1273518" y="8298180"/>
            <a:ext cx="7315200" cy="3977640"/>
          </a:xfrm>
          <a:custGeom>
            <a:avLst/>
            <a:gdLst/>
            <a:ahLst/>
            <a:cxnLst/>
            <a:rect r="r" b="b" t="t" l="l"/>
            <a:pathLst>
              <a:path h="3977640" w="7315200">
                <a:moveTo>
                  <a:pt x="0" y="0"/>
                </a:moveTo>
                <a:lnTo>
                  <a:pt x="7315200" y="0"/>
                </a:lnTo>
                <a:lnTo>
                  <a:pt x="7315200" y="3977640"/>
                </a:lnTo>
                <a:lnTo>
                  <a:pt x="0" y="39776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5400000">
            <a:off x="4070345" y="-128962"/>
            <a:ext cx="1420958" cy="1678882"/>
            <a:chOff x="0" y="0"/>
            <a:chExt cx="4519643" cy="5340023"/>
          </a:xfrm>
        </p:grpSpPr>
        <p:sp>
          <p:nvSpPr>
            <p:cNvPr name="Freeform 10" id="10"/>
            <p:cNvSpPr/>
            <p:nvPr/>
          </p:nvSpPr>
          <p:spPr>
            <a:xfrm flipH="false" flipV="false" rot="0">
              <a:off x="0" y="0"/>
              <a:ext cx="4519643" cy="5340023"/>
            </a:xfrm>
            <a:custGeom>
              <a:avLst/>
              <a:gdLst/>
              <a:ahLst/>
              <a:cxnLst/>
              <a:rect r="r" b="b" t="t" l="l"/>
              <a:pathLst>
                <a:path h="5340023" w="4519643">
                  <a:moveTo>
                    <a:pt x="0" y="0"/>
                  </a:moveTo>
                  <a:lnTo>
                    <a:pt x="4519643" y="0"/>
                  </a:lnTo>
                  <a:lnTo>
                    <a:pt x="4519643" y="5340023"/>
                  </a:lnTo>
                  <a:lnTo>
                    <a:pt x="0" y="5340023"/>
                  </a:lnTo>
                  <a:close/>
                </a:path>
              </a:pathLst>
            </a:custGeom>
            <a:solidFill>
              <a:srgbClr val="1DCB5D"/>
            </a:solidFill>
          </p:spPr>
        </p:sp>
      </p:grpSp>
      <p:sp>
        <p:nvSpPr>
          <p:cNvPr name="TextBox 11" id="11"/>
          <p:cNvSpPr txBox="true"/>
          <p:nvPr/>
        </p:nvSpPr>
        <p:spPr>
          <a:xfrm rot="0">
            <a:off x="3551030" y="461001"/>
            <a:ext cx="2490651" cy="567699"/>
          </a:xfrm>
          <a:prstGeom prst="rect">
            <a:avLst/>
          </a:prstGeom>
        </p:spPr>
        <p:txBody>
          <a:bodyPr anchor="t" rtlCol="false" tIns="0" lIns="0" bIns="0" rIns="0">
            <a:spAutoFit/>
          </a:bodyPr>
          <a:lstStyle/>
          <a:p>
            <a:pPr algn="ctr">
              <a:lnSpc>
                <a:spcPts val="2251"/>
              </a:lnSpc>
            </a:pPr>
            <a:r>
              <a:rPr lang="en-US" sz="1923" spc="434">
                <a:solidFill>
                  <a:srgbClr val="FFFFFF"/>
                </a:solidFill>
                <a:latin typeface="League Spartan"/>
              </a:rPr>
              <a:t>777</a:t>
            </a:r>
          </a:p>
          <a:p>
            <a:pPr algn="ctr">
              <a:lnSpc>
                <a:spcPts val="2251"/>
              </a:lnSpc>
            </a:pPr>
            <a:r>
              <a:rPr lang="en-US" sz="1923" spc="436">
                <a:solidFill>
                  <a:srgbClr val="FFFFFF"/>
                </a:solidFill>
                <a:latin typeface="League Spartan"/>
              </a:rPr>
              <a:t>Network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302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24486" y="0"/>
            <a:ext cx="548361" cy="10287000"/>
            <a:chOff x="0" y="0"/>
            <a:chExt cx="144424" cy="2709333"/>
          </a:xfrm>
        </p:grpSpPr>
        <p:sp>
          <p:nvSpPr>
            <p:cNvPr name="Freeform 5" id="5"/>
            <p:cNvSpPr/>
            <p:nvPr/>
          </p:nvSpPr>
          <p:spPr>
            <a:xfrm flipH="false" flipV="false" rot="0">
              <a:off x="0" y="0"/>
              <a:ext cx="144424" cy="2709333"/>
            </a:xfrm>
            <a:custGeom>
              <a:avLst/>
              <a:gdLst/>
              <a:ahLst/>
              <a:cxnLst/>
              <a:rect r="r" b="b" t="t" l="l"/>
              <a:pathLst>
                <a:path h="2709333" w="144424">
                  <a:moveTo>
                    <a:pt x="0" y="0"/>
                  </a:moveTo>
                  <a:lnTo>
                    <a:pt x="144424" y="0"/>
                  </a:lnTo>
                  <a:lnTo>
                    <a:pt x="144424" y="2709333"/>
                  </a:lnTo>
                  <a:lnTo>
                    <a:pt x="0" y="2709333"/>
                  </a:lnTo>
                  <a:close/>
                </a:path>
              </a:pathLst>
            </a:custGeom>
            <a:solidFill>
              <a:srgbClr val="2EB62B"/>
            </a:solidFill>
          </p:spPr>
        </p:sp>
        <p:sp>
          <p:nvSpPr>
            <p:cNvPr name="TextBox 6" id="6"/>
            <p:cNvSpPr txBox="true"/>
            <p:nvPr/>
          </p:nvSpPr>
          <p:spPr>
            <a:xfrm>
              <a:off x="0" y="-38100"/>
              <a:ext cx="144424"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223509" y="3996686"/>
            <a:ext cx="2553879" cy="3878279"/>
            <a:chOff x="0" y="0"/>
            <a:chExt cx="1012059" cy="1536896"/>
          </a:xfrm>
        </p:grpSpPr>
        <p:sp>
          <p:nvSpPr>
            <p:cNvPr name="Freeform 8" id="8"/>
            <p:cNvSpPr/>
            <p:nvPr/>
          </p:nvSpPr>
          <p:spPr>
            <a:xfrm flipH="false" flipV="false" rot="0">
              <a:off x="0" y="0"/>
              <a:ext cx="1012059" cy="1536896"/>
            </a:xfrm>
            <a:custGeom>
              <a:avLst/>
              <a:gdLst/>
              <a:ahLst/>
              <a:cxnLst/>
              <a:rect r="r" b="b" t="t" l="l"/>
              <a:pathLst>
                <a:path h="1536896" w="1012059">
                  <a:moveTo>
                    <a:pt x="0" y="0"/>
                  </a:moveTo>
                  <a:lnTo>
                    <a:pt x="1012059" y="0"/>
                  </a:lnTo>
                  <a:lnTo>
                    <a:pt x="1012059" y="1536896"/>
                  </a:lnTo>
                  <a:lnTo>
                    <a:pt x="0" y="1536896"/>
                  </a:lnTo>
                  <a:close/>
                </a:path>
              </a:pathLst>
            </a:custGeom>
            <a:solidFill>
              <a:srgbClr val="FFFFFF"/>
            </a:solidFill>
          </p:spPr>
        </p:sp>
        <p:sp>
          <p:nvSpPr>
            <p:cNvPr name="TextBox 9" id="9"/>
            <p:cNvSpPr txBox="true"/>
            <p:nvPr/>
          </p:nvSpPr>
          <p:spPr>
            <a:xfrm>
              <a:off x="0" y="-38100"/>
              <a:ext cx="1012059" cy="1574996"/>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5601">
            <a:off x="1403601" y="4194974"/>
            <a:ext cx="2193694" cy="2683773"/>
          </a:xfrm>
          <a:custGeom>
            <a:avLst/>
            <a:gdLst/>
            <a:ahLst/>
            <a:cxnLst/>
            <a:rect r="r" b="b" t="t" l="l"/>
            <a:pathLst>
              <a:path h="2683773" w="2193694">
                <a:moveTo>
                  <a:pt x="0" y="0"/>
                </a:moveTo>
                <a:lnTo>
                  <a:pt x="2193695" y="0"/>
                </a:lnTo>
                <a:lnTo>
                  <a:pt x="2193695" y="2683772"/>
                </a:lnTo>
                <a:lnTo>
                  <a:pt x="0" y="2683772"/>
                </a:lnTo>
                <a:lnTo>
                  <a:pt x="0" y="0"/>
                </a:lnTo>
                <a:close/>
              </a:path>
            </a:pathLst>
          </a:custGeom>
          <a:blipFill>
            <a:blip r:embed="rId3"/>
            <a:stretch>
              <a:fillRect l="-11170" t="0" r="-11170" b="0"/>
            </a:stretch>
          </a:blipFill>
        </p:spPr>
      </p:sp>
      <p:sp>
        <p:nvSpPr>
          <p:cNvPr name="TextBox 11" id="11"/>
          <p:cNvSpPr txBox="true"/>
          <p:nvPr/>
        </p:nvSpPr>
        <p:spPr>
          <a:xfrm rot="-5601">
            <a:off x="1266700" y="6981497"/>
            <a:ext cx="2510239" cy="543306"/>
          </a:xfrm>
          <a:prstGeom prst="rect">
            <a:avLst/>
          </a:prstGeom>
        </p:spPr>
        <p:txBody>
          <a:bodyPr anchor="t" rtlCol="false" tIns="0" lIns="0" bIns="0" rIns="0">
            <a:spAutoFit/>
          </a:bodyPr>
          <a:lstStyle/>
          <a:p>
            <a:pPr algn="ctr">
              <a:lnSpc>
                <a:spcPts val="1481"/>
              </a:lnSpc>
            </a:pPr>
            <a:r>
              <a:rPr lang="en-US" sz="1299">
                <a:solidFill>
                  <a:srgbClr val="000000"/>
                </a:solidFill>
                <a:latin typeface="Anton Bold Italics"/>
              </a:rPr>
              <a:t>FELIPE ALVES CORREIA GUIZZI </a:t>
            </a:r>
          </a:p>
          <a:p>
            <a:pPr algn="ctr">
              <a:lnSpc>
                <a:spcPts val="1481"/>
              </a:lnSpc>
            </a:pPr>
            <a:r>
              <a:rPr lang="en-US" sz="1299">
                <a:solidFill>
                  <a:srgbClr val="000000"/>
                </a:solidFill>
                <a:latin typeface="Anton Bold Italics"/>
              </a:rPr>
              <a:t>01593732 - SLIDE + TUTORIAL</a:t>
            </a:r>
          </a:p>
          <a:p>
            <a:pPr algn="ctr">
              <a:lnSpc>
                <a:spcPts val="1481"/>
              </a:lnSpc>
            </a:pPr>
          </a:p>
        </p:txBody>
      </p:sp>
      <p:sp>
        <p:nvSpPr>
          <p:cNvPr name="Freeform 12" id="12"/>
          <p:cNvSpPr/>
          <p:nvPr/>
        </p:nvSpPr>
        <p:spPr>
          <a:xfrm flipH="false" flipV="false" rot="-2556964">
            <a:off x="716484" y="4058469"/>
            <a:ext cx="1327781" cy="360161"/>
          </a:xfrm>
          <a:custGeom>
            <a:avLst/>
            <a:gdLst/>
            <a:ahLst/>
            <a:cxnLst/>
            <a:rect r="r" b="b" t="t" l="l"/>
            <a:pathLst>
              <a:path h="360161" w="1327781">
                <a:moveTo>
                  <a:pt x="0" y="0"/>
                </a:moveTo>
                <a:lnTo>
                  <a:pt x="1327781" y="0"/>
                </a:lnTo>
                <a:lnTo>
                  <a:pt x="1327781" y="360160"/>
                </a:lnTo>
                <a:lnTo>
                  <a:pt x="0" y="360160"/>
                </a:lnTo>
                <a:lnTo>
                  <a:pt x="0" y="0"/>
                </a:lnTo>
                <a:close/>
              </a:path>
            </a:pathLst>
          </a:custGeom>
          <a:blipFill>
            <a:blip r:embed="rId4"/>
            <a:stretch>
              <a:fillRect l="0" t="0" r="0" b="0"/>
            </a:stretch>
          </a:blipFill>
        </p:spPr>
      </p:sp>
      <p:sp>
        <p:nvSpPr>
          <p:cNvPr name="Freeform 13" id="13"/>
          <p:cNvSpPr/>
          <p:nvPr/>
        </p:nvSpPr>
        <p:spPr>
          <a:xfrm flipH="false" flipV="false" rot="-2556964">
            <a:off x="3113497" y="7371878"/>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grpSp>
        <p:nvGrpSpPr>
          <p:cNvPr name="Group 14" id="14"/>
          <p:cNvGrpSpPr/>
          <p:nvPr/>
        </p:nvGrpSpPr>
        <p:grpSpPr>
          <a:xfrm rot="0">
            <a:off x="4484440" y="3996686"/>
            <a:ext cx="2553879" cy="3878279"/>
            <a:chOff x="0" y="0"/>
            <a:chExt cx="1012059" cy="1536896"/>
          </a:xfrm>
        </p:grpSpPr>
        <p:sp>
          <p:nvSpPr>
            <p:cNvPr name="Freeform 15" id="15"/>
            <p:cNvSpPr/>
            <p:nvPr/>
          </p:nvSpPr>
          <p:spPr>
            <a:xfrm flipH="false" flipV="false" rot="0">
              <a:off x="0" y="0"/>
              <a:ext cx="1012059" cy="1536896"/>
            </a:xfrm>
            <a:custGeom>
              <a:avLst/>
              <a:gdLst/>
              <a:ahLst/>
              <a:cxnLst/>
              <a:rect r="r" b="b" t="t" l="l"/>
              <a:pathLst>
                <a:path h="1536896" w="1012059">
                  <a:moveTo>
                    <a:pt x="0" y="0"/>
                  </a:moveTo>
                  <a:lnTo>
                    <a:pt x="1012059" y="0"/>
                  </a:lnTo>
                  <a:lnTo>
                    <a:pt x="1012059" y="1536896"/>
                  </a:lnTo>
                  <a:lnTo>
                    <a:pt x="0" y="1536896"/>
                  </a:lnTo>
                  <a:close/>
                </a:path>
              </a:pathLst>
            </a:custGeom>
            <a:solidFill>
              <a:srgbClr val="FFFFFF"/>
            </a:solidFill>
          </p:spPr>
        </p:sp>
        <p:sp>
          <p:nvSpPr>
            <p:cNvPr name="TextBox 16" id="16"/>
            <p:cNvSpPr txBox="true"/>
            <p:nvPr/>
          </p:nvSpPr>
          <p:spPr>
            <a:xfrm>
              <a:off x="0" y="-38100"/>
              <a:ext cx="1012059" cy="157499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5601">
            <a:off x="4653161" y="4194974"/>
            <a:ext cx="2193694" cy="2683773"/>
          </a:xfrm>
          <a:custGeom>
            <a:avLst/>
            <a:gdLst/>
            <a:ahLst/>
            <a:cxnLst/>
            <a:rect r="r" b="b" t="t" l="l"/>
            <a:pathLst>
              <a:path h="2683773" w="2193694">
                <a:moveTo>
                  <a:pt x="0" y="0"/>
                </a:moveTo>
                <a:lnTo>
                  <a:pt x="2193694" y="0"/>
                </a:lnTo>
                <a:lnTo>
                  <a:pt x="2193694" y="2683772"/>
                </a:lnTo>
                <a:lnTo>
                  <a:pt x="0" y="2683772"/>
                </a:lnTo>
                <a:lnTo>
                  <a:pt x="0" y="0"/>
                </a:lnTo>
                <a:close/>
              </a:path>
            </a:pathLst>
          </a:custGeom>
          <a:blipFill>
            <a:blip r:embed="rId5"/>
            <a:stretch>
              <a:fillRect l="-31560" t="0" r="-31560" b="0"/>
            </a:stretch>
          </a:blipFill>
        </p:spPr>
      </p:sp>
      <p:sp>
        <p:nvSpPr>
          <p:cNvPr name="TextBox 18" id="18"/>
          <p:cNvSpPr txBox="true"/>
          <p:nvPr/>
        </p:nvSpPr>
        <p:spPr>
          <a:xfrm rot="-5601">
            <a:off x="4670475" y="6981245"/>
            <a:ext cx="2201276" cy="543306"/>
          </a:xfrm>
          <a:prstGeom prst="rect">
            <a:avLst/>
          </a:prstGeom>
        </p:spPr>
        <p:txBody>
          <a:bodyPr anchor="t" rtlCol="false" tIns="0" lIns="0" bIns="0" rIns="0">
            <a:spAutoFit/>
          </a:bodyPr>
          <a:lstStyle/>
          <a:p>
            <a:pPr algn="ctr">
              <a:lnSpc>
                <a:spcPts val="1481"/>
              </a:lnSpc>
            </a:pPr>
            <a:r>
              <a:rPr lang="en-US" sz="1299">
                <a:solidFill>
                  <a:srgbClr val="000000"/>
                </a:solidFill>
                <a:latin typeface="Anton Bold Italics"/>
              </a:rPr>
              <a:t>RONALDO DE SOUZA PAIXÃO JUNIOR</a:t>
            </a:r>
          </a:p>
          <a:p>
            <a:pPr algn="ctr">
              <a:lnSpc>
                <a:spcPts val="1481"/>
              </a:lnSpc>
            </a:pPr>
            <a:r>
              <a:rPr lang="en-US" sz="1299">
                <a:solidFill>
                  <a:srgbClr val="000000"/>
                </a:solidFill>
                <a:latin typeface="Anton Bold Italics"/>
              </a:rPr>
              <a:t>01604034 - Arquiteto de dados</a:t>
            </a:r>
          </a:p>
          <a:p>
            <a:pPr algn="ctr">
              <a:lnSpc>
                <a:spcPts val="1481"/>
              </a:lnSpc>
            </a:pPr>
          </a:p>
        </p:txBody>
      </p:sp>
      <p:sp>
        <p:nvSpPr>
          <p:cNvPr name="Freeform 19" id="19"/>
          <p:cNvSpPr/>
          <p:nvPr/>
        </p:nvSpPr>
        <p:spPr>
          <a:xfrm flipH="false" flipV="false" rot="-2556964">
            <a:off x="3977415" y="4058469"/>
            <a:ext cx="1327781" cy="360161"/>
          </a:xfrm>
          <a:custGeom>
            <a:avLst/>
            <a:gdLst/>
            <a:ahLst/>
            <a:cxnLst/>
            <a:rect r="r" b="b" t="t" l="l"/>
            <a:pathLst>
              <a:path h="360161" w="1327781">
                <a:moveTo>
                  <a:pt x="0" y="0"/>
                </a:moveTo>
                <a:lnTo>
                  <a:pt x="1327782" y="0"/>
                </a:lnTo>
                <a:lnTo>
                  <a:pt x="1327782" y="360160"/>
                </a:lnTo>
                <a:lnTo>
                  <a:pt x="0" y="360160"/>
                </a:lnTo>
                <a:lnTo>
                  <a:pt x="0" y="0"/>
                </a:lnTo>
                <a:close/>
              </a:path>
            </a:pathLst>
          </a:custGeom>
          <a:blipFill>
            <a:blip r:embed="rId4"/>
            <a:stretch>
              <a:fillRect l="0" t="0" r="0" b="0"/>
            </a:stretch>
          </a:blipFill>
        </p:spPr>
      </p:sp>
      <p:sp>
        <p:nvSpPr>
          <p:cNvPr name="Freeform 20" id="20"/>
          <p:cNvSpPr/>
          <p:nvPr/>
        </p:nvSpPr>
        <p:spPr>
          <a:xfrm flipH="false" flipV="false" rot="-2556964">
            <a:off x="6281077" y="7112853"/>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grpSp>
        <p:nvGrpSpPr>
          <p:cNvPr name="Group 21" id="21"/>
          <p:cNvGrpSpPr/>
          <p:nvPr/>
        </p:nvGrpSpPr>
        <p:grpSpPr>
          <a:xfrm rot="0">
            <a:off x="7681858" y="3996686"/>
            <a:ext cx="2553879" cy="3878279"/>
            <a:chOff x="0" y="0"/>
            <a:chExt cx="1012059" cy="1536896"/>
          </a:xfrm>
        </p:grpSpPr>
        <p:sp>
          <p:nvSpPr>
            <p:cNvPr name="Freeform 22" id="22"/>
            <p:cNvSpPr/>
            <p:nvPr/>
          </p:nvSpPr>
          <p:spPr>
            <a:xfrm flipH="false" flipV="false" rot="0">
              <a:off x="0" y="0"/>
              <a:ext cx="1012059" cy="1536896"/>
            </a:xfrm>
            <a:custGeom>
              <a:avLst/>
              <a:gdLst/>
              <a:ahLst/>
              <a:cxnLst/>
              <a:rect r="r" b="b" t="t" l="l"/>
              <a:pathLst>
                <a:path h="1536896" w="1012059">
                  <a:moveTo>
                    <a:pt x="0" y="0"/>
                  </a:moveTo>
                  <a:lnTo>
                    <a:pt x="1012059" y="0"/>
                  </a:lnTo>
                  <a:lnTo>
                    <a:pt x="1012059" y="1536896"/>
                  </a:lnTo>
                  <a:lnTo>
                    <a:pt x="0" y="1536896"/>
                  </a:lnTo>
                  <a:close/>
                </a:path>
              </a:pathLst>
            </a:custGeom>
            <a:solidFill>
              <a:srgbClr val="FFFFFF"/>
            </a:solidFill>
          </p:spPr>
        </p:sp>
        <p:sp>
          <p:nvSpPr>
            <p:cNvPr name="TextBox 23" id="23"/>
            <p:cNvSpPr txBox="true"/>
            <p:nvPr/>
          </p:nvSpPr>
          <p:spPr>
            <a:xfrm>
              <a:off x="0" y="-38100"/>
              <a:ext cx="1012059" cy="1574996"/>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5601">
            <a:off x="7850579" y="4194974"/>
            <a:ext cx="2193694" cy="2683773"/>
          </a:xfrm>
          <a:custGeom>
            <a:avLst/>
            <a:gdLst/>
            <a:ahLst/>
            <a:cxnLst/>
            <a:rect r="r" b="b" t="t" l="l"/>
            <a:pathLst>
              <a:path h="2683773" w="2193694">
                <a:moveTo>
                  <a:pt x="0" y="0"/>
                </a:moveTo>
                <a:lnTo>
                  <a:pt x="2193694" y="0"/>
                </a:lnTo>
                <a:lnTo>
                  <a:pt x="2193694" y="2683772"/>
                </a:lnTo>
                <a:lnTo>
                  <a:pt x="0" y="2683772"/>
                </a:lnTo>
                <a:lnTo>
                  <a:pt x="0" y="0"/>
                </a:lnTo>
                <a:close/>
              </a:path>
            </a:pathLst>
          </a:custGeom>
          <a:blipFill>
            <a:blip r:embed="rId6"/>
            <a:stretch>
              <a:fillRect l="0" t="-38366" r="0" b="-38366"/>
            </a:stretch>
          </a:blipFill>
        </p:spPr>
      </p:sp>
      <p:sp>
        <p:nvSpPr>
          <p:cNvPr name="TextBox 25" id="25"/>
          <p:cNvSpPr txBox="true"/>
          <p:nvPr/>
        </p:nvSpPr>
        <p:spPr>
          <a:xfrm rot="-5601">
            <a:off x="7839173" y="6981242"/>
            <a:ext cx="2197546" cy="543306"/>
          </a:xfrm>
          <a:prstGeom prst="rect">
            <a:avLst/>
          </a:prstGeom>
        </p:spPr>
        <p:txBody>
          <a:bodyPr anchor="t" rtlCol="false" tIns="0" lIns="0" bIns="0" rIns="0">
            <a:spAutoFit/>
          </a:bodyPr>
          <a:lstStyle/>
          <a:p>
            <a:pPr algn="ctr">
              <a:lnSpc>
                <a:spcPts val="1481"/>
              </a:lnSpc>
            </a:pPr>
            <a:r>
              <a:rPr lang="en-US" sz="1299">
                <a:solidFill>
                  <a:srgbClr val="000000"/>
                </a:solidFill>
                <a:latin typeface="Anton Bold Italics"/>
              </a:rPr>
              <a:t>LUIZ VINICIUS LIMA DA SILVA</a:t>
            </a:r>
            <a:r>
              <a:rPr lang="en-US" sz="1299">
                <a:solidFill>
                  <a:srgbClr val="000000"/>
                </a:solidFill>
                <a:latin typeface="Anton Bold Italics"/>
              </a:rPr>
              <a:t> </a:t>
            </a:r>
          </a:p>
          <a:p>
            <a:pPr algn="ctr">
              <a:lnSpc>
                <a:spcPts val="1481"/>
              </a:lnSpc>
            </a:pPr>
            <a:r>
              <a:rPr lang="en-US" sz="1299">
                <a:solidFill>
                  <a:srgbClr val="000000"/>
                </a:solidFill>
                <a:latin typeface="Anton Bold Italics"/>
              </a:rPr>
              <a:t> 01603161 - DBA</a:t>
            </a:r>
          </a:p>
          <a:p>
            <a:pPr algn="ctr">
              <a:lnSpc>
                <a:spcPts val="1481"/>
              </a:lnSpc>
            </a:pPr>
          </a:p>
        </p:txBody>
      </p:sp>
      <p:sp>
        <p:nvSpPr>
          <p:cNvPr name="Freeform 26" id="26"/>
          <p:cNvSpPr/>
          <p:nvPr/>
        </p:nvSpPr>
        <p:spPr>
          <a:xfrm flipH="false" flipV="false" rot="-2556964">
            <a:off x="7174833" y="4058469"/>
            <a:ext cx="1327781" cy="360161"/>
          </a:xfrm>
          <a:custGeom>
            <a:avLst/>
            <a:gdLst/>
            <a:ahLst/>
            <a:cxnLst/>
            <a:rect r="r" b="b" t="t" l="l"/>
            <a:pathLst>
              <a:path h="360161" w="1327781">
                <a:moveTo>
                  <a:pt x="0" y="0"/>
                </a:moveTo>
                <a:lnTo>
                  <a:pt x="1327782" y="0"/>
                </a:lnTo>
                <a:lnTo>
                  <a:pt x="1327782" y="360160"/>
                </a:lnTo>
                <a:lnTo>
                  <a:pt x="0" y="360160"/>
                </a:lnTo>
                <a:lnTo>
                  <a:pt x="0" y="0"/>
                </a:lnTo>
                <a:close/>
              </a:path>
            </a:pathLst>
          </a:custGeom>
          <a:blipFill>
            <a:blip r:embed="rId4"/>
            <a:stretch>
              <a:fillRect l="0" t="0" r="0" b="0"/>
            </a:stretch>
          </a:blipFill>
        </p:spPr>
      </p:sp>
      <p:sp>
        <p:nvSpPr>
          <p:cNvPr name="Freeform 27" id="27"/>
          <p:cNvSpPr/>
          <p:nvPr/>
        </p:nvSpPr>
        <p:spPr>
          <a:xfrm flipH="false" flipV="false" rot="-2556964">
            <a:off x="9478495" y="7112853"/>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grpSp>
        <p:nvGrpSpPr>
          <p:cNvPr name="Group 28" id="28"/>
          <p:cNvGrpSpPr/>
          <p:nvPr/>
        </p:nvGrpSpPr>
        <p:grpSpPr>
          <a:xfrm rot="0">
            <a:off x="11041788" y="4086081"/>
            <a:ext cx="2553879" cy="3788883"/>
            <a:chOff x="0" y="0"/>
            <a:chExt cx="1012059" cy="1501470"/>
          </a:xfrm>
        </p:grpSpPr>
        <p:sp>
          <p:nvSpPr>
            <p:cNvPr name="Freeform 29" id="29"/>
            <p:cNvSpPr/>
            <p:nvPr/>
          </p:nvSpPr>
          <p:spPr>
            <a:xfrm flipH="false" flipV="false" rot="0">
              <a:off x="0" y="0"/>
              <a:ext cx="1012059" cy="1501470"/>
            </a:xfrm>
            <a:custGeom>
              <a:avLst/>
              <a:gdLst/>
              <a:ahLst/>
              <a:cxnLst/>
              <a:rect r="r" b="b" t="t" l="l"/>
              <a:pathLst>
                <a:path h="1501470" w="1012059">
                  <a:moveTo>
                    <a:pt x="0" y="0"/>
                  </a:moveTo>
                  <a:lnTo>
                    <a:pt x="1012059" y="0"/>
                  </a:lnTo>
                  <a:lnTo>
                    <a:pt x="1012059" y="1501470"/>
                  </a:lnTo>
                  <a:lnTo>
                    <a:pt x="0" y="1501470"/>
                  </a:lnTo>
                  <a:close/>
                </a:path>
              </a:pathLst>
            </a:custGeom>
            <a:solidFill>
              <a:srgbClr val="FFFFFF"/>
            </a:solidFill>
          </p:spPr>
        </p:sp>
        <p:sp>
          <p:nvSpPr>
            <p:cNvPr name="TextBox 30" id="30"/>
            <p:cNvSpPr txBox="true"/>
            <p:nvPr/>
          </p:nvSpPr>
          <p:spPr>
            <a:xfrm>
              <a:off x="0" y="-38100"/>
              <a:ext cx="1012059" cy="1539570"/>
            </a:xfrm>
            <a:prstGeom prst="rect">
              <a:avLst/>
            </a:prstGeom>
          </p:spPr>
          <p:txBody>
            <a:bodyPr anchor="ctr" rtlCol="false" tIns="50800" lIns="50800" bIns="50800" rIns="50800"/>
            <a:lstStyle/>
            <a:p>
              <a:pPr algn="ctr">
                <a:lnSpc>
                  <a:spcPts val="2659"/>
                </a:lnSpc>
                <a:spcBef>
                  <a:spcPct val="0"/>
                </a:spcBef>
              </a:pPr>
            </a:p>
          </p:txBody>
        </p:sp>
      </p:grpSp>
      <p:sp>
        <p:nvSpPr>
          <p:cNvPr name="Freeform 31" id="31"/>
          <p:cNvSpPr/>
          <p:nvPr/>
        </p:nvSpPr>
        <p:spPr>
          <a:xfrm flipH="false" flipV="false" rot="-5601">
            <a:off x="11210509" y="4284369"/>
            <a:ext cx="2193694" cy="2683773"/>
          </a:xfrm>
          <a:custGeom>
            <a:avLst/>
            <a:gdLst/>
            <a:ahLst/>
            <a:cxnLst/>
            <a:rect r="r" b="b" t="t" l="l"/>
            <a:pathLst>
              <a:path h="2683773" w="2193694">
                <a:moveTo>
                  <a:pt x="0" y="0"/>
                </a:moveTo>
                <a:lnTo>
                  <a:pt x="2193694" y="0"/>
                </a:lnTo>
                <a:lnTo>
                  <a:pt x="2193694" y="2683773"/>
                </a:lnTo>
                <a:lnTo>
                  <a:pt x="0" y="2683773"/>
                </a:lnTo>
                <a:lnTo>
                  <a:pt x="0" y="0"/>
                </a:lnTo>
                <a:close/>
              </a:path>
            </a:pathLst>
          </a:custGeom>
          <a:blipFill>
            <a:blip r:embed="rId7"/>
            <a:stretch>
              <a:fillRect l="0" t="-22657" r="0" b="-22657"/>
            </a:stretch>
          </a:blipFill>
        </p:spPr>
      </p:sp>
      <p:sp>
        <p:nvSpPr>
          <p:cNvPr name="TextBox 32" id="32"/>
          <p:cNvSpPr txBox="true"/>
          <p:nvPr/>
        </p:nvSpPr>
        <p:spPr>
          <a:xfrm rot="-5601">
            <a:off x="11269889" y="7026043"/>
            <a:ext cx="2197546" cy="724281"/>
          </a:xfrm>
          <a:prstGeom prst="rect">
            <a:avLst/>
          </a:prstGeom>
        </p:spPr>
        <p:txBody>
          <a:bodyPr anchor="t" rtlCol="false" tIns="0" lIns="0" bIns="0" rIns="0">
            <a:spAutoFit/>
          </a:bodyPr>
          <a:lstStyle/>
          <a:p>
            <a:pPr algn="ctr">
              <a:lnSpc>
                <a:spcPts val="1481"/>
              </a:lnSpc>
            </a:pPr>
            <a:r>
              <a:rPr lang="en-US" sz="1299">
                <a:solidFill>
                  <a:srgbClr val="000000"/>
                </a:solidFill>
                <a:latin typeface="Anton Bold Italics"/>
              </a:rPr>
              <a:t>VINÍCIOS EDUARDO LOURENÇO DE OLIVEIRA</a:t>
            </a:r>
            <a:r>
              <a:rPr lang="en-US" sz="1299">
                <a:solidFill>
                  <a:srgbClr val="000000"/>
                </a:solidFill>
                <a:latin typeface="Anton Bold Italics"/>
              </a:rPr>
              <a:t>  01626056 - analista de dados </a:t>
            </a:r>
          </a:p>
          <a:p>
            <a:pPr algn="ctr">
              <a:lnSpc>
                <a:spcPts val="1481"/>
              </a:lnSpc>
            </a:pPr>
          </a:p>
        </p:txBody>
      </p:sp>
      <p:sp>
        <p:nvSpPr>
          <p:cNvPr name="Freeform 33" id="33"/>
          <p:cNvSpPr/>
          <p:nvPr/>
        </p:nvSpPr>
        <p:spPr>
          <a:xfrm flipH="false" flipV="false" rot="-2556964">
            <a:off x="10534763" y="4147864"/>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sp>
        <p:nvSpPr>
          <p:cNvPr name="Freeform 34" id="34"/>
          <p:cNvSpPr/>
          <p:nvPr/>
        </p:nvSpPr>
        <p:spPr>
          <a:xfrm flipH="false" flipV="false" rot="-2556964">
            <a:off x="12838425" y="7202248"/>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grpSp>
        <p:nvGrpSpPr>
          <p:cNvPr name="Group 35" id="35"/>
          <p:cNvGrpSpPr/>
          <p:nvPr/>
        </p:nvGrpSpPr>
        <p:grpSpPr>
          <a:xfrm rot="0">
            <a:off x="14239206" y="4086081"/>
            <a:ext cx="2553879" cy="3788883"/>
            <a:chOff x="0" y="0"/>
            <a:chExt cx="1012059" cy="1501470"/>
          </a:xfrm>
        </p:grpSpPr>
        <p:sp>
          <p:nvSpPr>
            <p:cNvPr name="Freeform 36" id="36"/>
            <p:cNvSpPr/>
            <p:nvPr/>
          </p:nvSpPr>
          <p:spPr>
            <a:xfrm flipH="false" flipV="false" rot="0">
              <a:off x="0" y="0"/>
              <a:ext cx="1012059" cy="1501470"/>
            </a:xfrm>
            <a:custGeom>
              <a:avLst/>
              <a:gdLst/>
              <a:ahLst/>
              <a:cxnLst/>
              <a:rect r="r" b="b" t="t" l="l"/>
              <a:pathLst>
                <a:path h="1501470" w="1012059">
                  <a:moveTo>
                    <a:pt x="0" y="0"/>
                  </a:moveTo>
                  <a:lnTo>
                    <a:pt x="1012059" y="0"/>
                  </a:lnTo>
                  <a:lnTo>
                    <a:pt x="1012059" y="1501470"/>
                  </a:lnTo>
                  <a:lnTo>
                    <a:pt x="0" y="1501470"/>
                  </a:lnTo>
                  <a:close/>
                </a:path>
              </a:pathLst>
            </a:custGeom>
            <a:solidFill>
              <a:srgbClr val="FFFFFF"/>
            </a:solidFill>
          </p:spPr>
        </p:sp>
        <p:sp>
          <p:nvSpPr>
            <p:cNvPr name="TextBox 37" id="37"/>
            <p:cNvSpPr txBox="true"/>
            <p:nvPr/>
          </p:nvSpPr>
          <p:spPr>
            <a:xfrm>
              <a:off x="0" y="-38100"/>
              <a:ext cx="1012059" cy="1539570"/>
            </a:xfrm>
            <a:prstGeom prst="rect">
              <a:avLst/>
            </a:prstGeom>
          </p:spPr>
          <p:txBody>
            <a:bodyPr anchor="ctr" rtlCol="false" tIns="50800" lIns="50800" bIns="50800" rIns="50800"/>
            <a:lstStyle/>
            <a:p>
              <a:pPr algn="ctr">
                <a:lnSpc>
                  <a:spcPts val="2659"/>
                </a:lnSpc>
                <a:spcBef>
                  <a:spcPct val="0"/>
                </a:spcBef>
              </a:pPr>
            </a:p>
          </p:txBody>
        </p:sp>
      </p:grpSp>
      <p:sp>
        <p:nvSpPr>
          <p:cNvPr name="Freeform 38" id="38"/>
          <p:cNvSpPr/>
          <p:nvPr/>
        </p:nvSpPr>
        <p:spPr>
          <a:xfrm flipH="false" flipV="false" rot="-5601">
            <a:off x="14407927" y="4284369"/>
            <a:ext cx="2193694" cy="2683773"/>
          </a:xfrm>
          <a:custGeom>
            <a:avLst/>
            <a:gdLst/>
            <a:ahLst/>
            <a:cxnLst/>
            <a:rect r="r" b="b" t="t" l="l"/>
            <a:pathLst>
              <a:path h="2683773" w="2193694">
                <a:moveTo>
                  <a:pt x="0" y="0"/>
                </a:moveTo>
                <a:lnTo>
                  <a:pt x="2193694" y="0"/>
                </a:lnTo>
                <a:lnTo>
                  <a:pt x="2193694" y="2683773"/>
                </a:lnTo>
                <a:lnTo>
                  <a:pt x="0" y="2683773"/>
                </a:lnTo>
                <a:lnTo>
                  <a:pt x="0" y="0"/>
                </a:lnTo>
                <a:close/>
              </a:path>
            </a:pathLst>
          </a:custGeom>
          <a:blipFill>
            <a:blip r:embed="rId8"/>
            <a:stretch>
              <a:fillRect l="0" t="-22758" r="0" b="-22758"/>
            </a:stretch>
          </a:blipFill>
        </p:spPr>
      </p:sp>
      <p:sp>
        <p:nvSpPr>
          <p:cNvPr name="TextBox 39" id="39"/>
          <p:cNvSpPr txBox="true"/>
          <p:nvPr/>
        </p:nvSpPr>
        <p:spPr>
          <a:xfrm rot="-5601">
            <a:off x="14501739" y="7107226"/>
            <a:ext cx="2197546" cy="543306"/>
          </a:xfrm>
          <a:prstGeom prst="rect">
            <a:avLst/>
          </a:prstGeom>
        </p:spPr>
        <p:txBody>
          <a:bodyPr anchor="t" rtlCol="false" tIns="0" lIns="0" bIns="0" rIns="0">
            <a:spAutoFit/>
          </a:bodyPr>
          <a:lstStyle/>
          <a:p>
            <a:pPr algn="ctr">
              <a:lnSpc>
                <a:spcPts val="1481"/>
              </a:lnSpc>
            </a:pPr>
            <a:r>
              <a:rPr lang="en-US" sz="1299">
                <a:solidFill>
                  <a:srgbClr val="000000"/>
                </a:solidFill>
                <a:latin typeface="Anton Bold Italics"/>
              </a:rPr>
              <a:t>GUILHERME PIETRO LUNA DINIZ</a:t>
            </a:r>
            <a:r>
              <a:rPr lang="en-US" sz="1299">
                <a:solidFill>
                  <a:srgbClr val="000000"/>
                </a:solidFill>
                <a:latin typeface="Anton Bold Italics"/>
              </a:rPr>
              <a:t> </a:t>
            </a:r>
          </a:p>
          <a:p>
            <a:pPr algn="ctr">
              <a:lnSpc>
                <a:spcPts val="1481"/>
              </a:lnSpc>
            </a:pPr>
            <a:r>
              <a:rPr lang="en-US" sz="1299">
                <a:solidFill>
                  <a:srgbClr val="000000"/>
                </a:solidFill>
                <a:latin typeface="Anton Bold Italics"/>
              </a:rPr>
              <a:t>01576841 - DBA</a:t>
            </a:r>
          </a:p>
          <a:p>
            <a:pPr algn="ctr">
              <a:lnSpc>
                <a:spcPts val="1481"/>
              </a:lnSpc>
            </a:pPr>
          </a:p>
        </p:txBody>
      </p:sp>
      <p:sp>
        <p:nvSpPr>
          <p:cNvPr name="Freeform 40" id="40"/>
          <p:cNvSpPr/>
          <p:nvPr/>
        </p:nvSpPr>
        <p:spPr>
          <a:xfrm flipH="false" flipV="false" rot="-2556964">
            <a:off x="13732181" y="4147864"/>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sp>
        <p:nvSpPr>
          <p:cNvPr name="Freeform 41" id="41"/>
          <p:cNvSpPr/>
          <p:nvPr/>
        </p:nvSpPr>
        <p:spPr>
          <a:xfrm flipH="false" flipV="false" rot="-2556964">
            <a:off x="16035843" y="7202248"/>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sp>
        <p:nvSpPr>
          <p:cNvPr name="TextBox 42" id="42"/>
          <p:cNvSpPr txBox="true"/>
          <p:nvPr/>
        </p:nvSpPr>
        <p:spPr>
          <a:xfrm rot="0">
            <a:off x="1427384" y="1085850"/>
            <a:ext cx="5702485" cy="2034540"/>
          </a:xfrm>
          <a:prstGeom prst="rect">
            <a:avLst/>
          </a:prstGeom>
        </p:spPr>
        <p:txBody>
          <a:bodyPr anchor="t" rtlCol="false" tIns="0" lIns="0" bIns="0" rIns="0">
            <a:spAutoFit/>
          </a:bodyPr>
          <a:lstStyle/>
          <a:p>
            <a:pPr algn="l">
              <a:lnSpc>
                <a:spcPts val="7920"/>
              </a:lnSpc>
            </a:pPr>
            <a:r>
              <a:rPr lang="en-US" sz="7200">
                <a:solidFill>
                  <a:srgbClr val="FFFFFF"/>
                </a:solidFill>
                <a:latin typeface="Anton Bold Italics"/>
              </a:rPr>
              <a:t>EQUIPE</a:t>
            </a:r>
          </a:p>
          <a:p>
            <a:pPr algn="l">
              <a:lnSpc>
                <a:spcPts val="7920"/>
              </a:lnSpc>
            </a:pPr>
          </a:p>
        </p:txBody>
      </p:sp>
      <p:sp>
        <p:nvSpPr>
          <p:cNvPr name="TextBox 43" id="43"/>
          <p:cNvSpPr txBox="true"/>
          <p:nvPr/>
        </p:nvSpPr>
        <p:spPr>
          <a:xfrm rot="0">
            <a:off x="4387879" y="146439"/>
            <a:ext cx="9574713" cy="2790612"/>
          </a:xfrm>
          <a:prstGeom prst="rect">
            <a:avLst/>
          </a:prstGeom>
        </p:spPr>
        <p:txBody>
          <a:bodyPr anchor="t" rtlCol="false" tIns="0" lIns="0" bIns="0" rIns="0">
            <a:spAutoFit/>
          </a:bodyPr>
          <a:lstStyle/>
          <a:p>
            <a:pPr algn="ctr">
              <a:lnSpc>
                <a:spcPts val="22629"/>
              </a:lnSpc>
            </a:pPr>
            <a:r>
              <a:rPr lang="en-US" sz="16163">
                <a:solidFill>
                  <a:srgbClr val="51B056"/>
                </a:solidFill>
                <a:latin typeface="Bebas Neue Bold"/>
              </a:rPr>
              <a:t>7 7 7 network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6035"/>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2448306" y="0"/>
            <a:ext cx="3312414" cy="5184648"/>
            <a:chOff x="0" y="0"/>
            <a:chExt cx="4416552" cy="6912864"/>
          </a:xfrm>
        </p:grpSpPr>
        <p:sp>
          <p:nvSpPr>
            <p:cNvPr name="Freeform 5" id="5"/>
            <p:cNvSpPr/>
            <p:nvPr/>
          </p:nvSpPr>
          <p:spPr>
            <a:xfrm flipH="false" flipV="false" rot="0">
              <a:off x="0" y="0"/>
              <a:ext cx="4416552" cy="6912864"/>
            </a:xfrm>
            <a:custGeom>
              <a:avLst/>
              <a:gdLst/>
              <a:ahLst/>
              <a:cxnLst/>
              <a:rect r="r" b="b" t="t" l="l"/>
              <a:pathLst>
                <a:path h="6912864" w="4416552">
                  <a:moveTo>
                    <a:pt x="4416552" y="0"/>
                  </a:moveTo>
                  <a:lnTo>
                    <a:pt x="4416552" y="6912864"/>
                  </a:lnTo>
                  <a:lnTo>
                    <a:pt x="0" y="6912864"/>
                  </a:lnTo>
                  <a:lnTo>
                    <a:pt x="109728" y="6589141"/>
                  </a:lnTo>
                  <a:cubicBezTo>
                    <a:pt x="109728" y="6589141"/>
                    <a:pt x="54864" y="6556248"/>
                    <a:pt x="109728" y="6501384"/>
                  </a:cubicBezTo>
                  <a:cubicBezTo>
                    <a:pt x="164592" y="6446520"/>
                    <a:pt x="54864" y="6227064"/>
                    <a:pt x="54864" y="6227064"/>
                  </a:cubicBezTo>
                  <a:cubicBezTo>
                    <a:pt x="54864" y="6227064"/>
                    <a:pt x="82296" y="6007608"/>
                    <a:pt x="115189" y="5958205"/>
                  </a:cubicBezTo>
                  <a:cubicBezTo>
                    <a:pt x="148082" y="5908802"/>
                    <a:pt x="224917" y="5447919"/>
                    <a:pt x="224917" y="5447919"/>
                  </a:cubicBezTo>
                  <a:cubicBezTo>
                    <a:pt x="340106" y="5187315"/>
                    <a:pt x="274320" y="5159883"/>
                    <a:pt x="252349" y="4959604"/>
                  </a:cubicBezTo>
                  <a:cubicBezTo>
                    <a:pt x="230378" y="4759325"/>
                    <a:pt x="246888" y="4611243"/>
                    <a:pt x="257810" y="4570095"/>
                  </a:cubicBezTo>
                  <a:cubicBezTo>
                    <a:pt x="268732" y="4528947"/>
                    <a:pt x="356616" y="4254627"/>
                    <a:pt x="411480" y="4172331"/>
                  </a:cubicBezTo>
                  <a:cubicBezTo>
                    <a:pt x="466344" y="4090035"/>
                    <a:pt x="329184" y="3788283"/>
                    <a:pt x="290830" y="3651123"/>
                  </a:cubicBezTo>
                  <a:cubicBezTo>
                    <a:pt x="252476" y="3513963"/>
                    <a:pt x="274320" y="3486531"/>
                    <a:pt x="282575" y="3382264"/>
                  </a:cubicBezTo>
                  <a:cubicBezTo>
                    <a:pt x="290830" y="3277997"/>
                    <a:pt x="246888" y="3236849"/>
                    <a:pt x="219456" y="3236849"/>
                  </a:cubicBezTo>
                  <a:cubicBezTo>
                    <a:pt x="192024" y="3236849"/>
                    <a:pt x="257810" y="2959735"/>
                    <a:pt x="257810" y="2959735"/>
                  </a:cubicBezTo>
                  <a:cubicBezTo>
                    <a:pt x="257810" y="2959735"/>
                    <a:pt x="274320" y="2688209"/>
                    <a:pt x="285242" y="2600325"/>
                  </a:cubicBezTo>
                  <a:cubicBezTo>
                    <a:pt x="296164" y="2512441"/>
                    <a:pt x="274320" y="2523490"/>
                    <a:pt x="260604" y="2424811"/>
                  </a:cubicBezTo>
                  <a:cubicBezTo>
                    <a:pt x="246888" y="2326132"/>
                    <a:pt x="274320" y="2276729"/>
                    <a:pt x="274320" y="2194433"/>
                  </a:cubicBezTo>
                  <a:cubicBezTo>
                    <a:pt x="274320" y="2112137"/>
                    <a:pt x="285242" y="1741805"/>
                    <a:pt x="285242" y="1741805"/>
                  </a:cubicBezTo>
                  <a:cubicBezTo>
                    <a:pt x="285242" y="1741805"/>
                    <a:pt x="274320" y="1453769"/>
                    <a:pt x="268732" y="1212342"/>
                  </a:cubicBezTo>
                  <a:cubicBezTo>
                    <a:pt x="263144" y="970915"/>
                    <a:pt x="246761" y="959993"/>
                    <a:pt x="219329" y="850265"/>
                  </a:cubicBezTo>
                  <a:cubicBezTo>
                    <a:pt x="191897" y="740537"/>
                    <a:pt x="164465" y="658241"/>
                    <a:pt x="164465" y="658241"/>
                  </a:cubicBezTo>
                  <a:lnTo>
                    <a:pt x="164465" y="496570"/>
                  </a:lnTo>
                  <a:lnTo>
                    <a:pt x="164465" y="192024"/>
                  </a:lnTo>
                  <a:lnTo>
                    <a:pt x="219456" y="0"/>
                  </a:lnTo>
                  <a:lnTo>
                    <a:pt x="4416552" y="0"/>
                  </a:lnTo>
                  <a:close/>
                </a:path>
              </a:pathLst>
            </a:custGeom>
            <a:blipFill>
              <a:blip r:embed="rId3"/>
              <a:stretch>
                <a:fillRect l="-67717" t="0" r="-67717" b="0"/>
              </a:stretch>
            </a:blipFill>
          </p:spPr>
        </p:sp>
      </p:grpSp>
      <p:grpSp>
        <p:nvGrpSpPr>
          <p:cNvPr name="Group 6" id="6"/>
          <p:cNvGrpSpPr/>
          <p:nvPr/>
        </p:nvGrpSpPr>
        <p:grpSpPr>
          <a:xfrm rot="0">
            <a:off x="0" y="0"/>
            <a:ext cx="2777490" cy="10287000"/>
            <a:chOff x="0" y="0"/>
            <a:chExt cx="3703320" cy="13716000"/>
          </a:xfrm>
        </p:grpSpPr>
        <p:sp>
          <p:nvSpPr>
            <p:cNvPr name="Freeform 7" id="7"/>
            <p:cNvSpPr/>
            <p:nvPr/>
          </p:nvSpPr>
          <p:spPr>
            <a:xfrm flipH="false" flipV="false" rot="0">
              <a:off x="0" y="0"/>
              <a:ext cx="3703320" cy="13716000"/>
            </a:xfrm>
            <a:custGeom>
              <a:avLst/>
              <a:gdLst/>
              <a:ahLst/>
              <a:cxnLst/>
              <a:rect r="r" b="b" t="t" l="l"/>
              <a:pathLst>
                <a:path h="13716000" w="3703320">
                  <a:moveTo>
                    <a:pt x="3648456" y="4169664"/>
                  </a:moveTo>
                  <a:cubicBezTo>
                    <a:pt x="3593592" y="4306824"/>
                    <a:pt x="3483864" y="4663440"/>
                    <a:pt x="3483864" y="4773168"/>
                  </a:cubicBezTo>
                  <a:cubicBezTo>
                    <a:pt x="3483864" y="4882896"/>
                    <a:pt x="3593592" y="5184648"/>
                    <a:pt x="3538728" y="5294376"/>
                  </a:cubicBezTo>
                  <a:cubicBezTo>
                    <a:pt x="3483864" y="5404104"/>
                    <a:pt x="3429000" y="5733288"/>
                    <a:pt x="3401568" y="5870448"/>
                  </a:cubicBezTo>
                  <a:cubicBezTo>
                    <a:pt x="3374136" y="6007608"/>
                    <a:pt x="3291840" y="6172200"/>
                    <a:pt x="3319272" y="6227064"/>
                  </a:cubicBezTo>
                  <a:cubicBezTo>
                    <a:pt x="3346704" y="6281928"/>
                    <a:pt x="3401568" y="6446520"/>
                    <a:pt x="3374136" y="6501384"/>
                  </a:cubicBezTo>
                  <a:cubicBezTo>
                    <a:pt x="3363214" y="6520561"/>
                    <a:pt x="3346704" y="6539738"/>
                    <a:pt x="3330194" y="6564503"/>
                  </a:cubicBezTo>
                  <a:cubicBezTo>
                    <a:pt x="3338449" y="6597396"/>
                    <a:pt x="3332988" y="6638544"/>
                    <a:pt x="3275330" y="6671437"/>
                  </a:cubicBezTo>
                  <a:cubicBezTo>
                    <a:pt x="3269869" y="6693408"/>
                    <a:pt x="3264408" y="6718046"/>
                    <a:pt x="3264408" y="6748272"/>
                  </a:cubicBezTo>
                  <a:cubicBezTo>
                    <a:pt x="3264408" y="6885432"/>
                    <a:pt x="3264408" y="6912864"/>
                    <a:pt x="3264408" y="6912864"/>
                  </a:cubicBezTo>
                  <a:cubicBezTo>
                    <a:pt x="3264408" y="6912864"/>
                    <a:pt x="3236976" y="6967728"/>
                    <a:pt x="3264408" y="6995160"/>
                  </a:cubicBezTo>
                  <a:cubicBezTo>
                    <a:pt x="3291840" y="7022592"/>
                    <a:pt x="3264408" y="7022592"/>
                    <a:pt x="3264408" y="7077456"/>
                  </a:cubicBezTo>
                  <a:cubicBezTo>
                    <a:pt x="3264408" y="7132320"/>
                    <a:pt x="3291840" y="7214616"/>
                    <a:pt x="3209544" y="7379208"/>
                  </a:cubicBezTo>
                  <a:cubicBezTo>
                    <a:pt x="3127248" y="7543800"/>
                    <a:pt x="3099816" y="7598664"/>
                    <a:pt x="3127248" y="7680960"/>
                  </a:cubicBezTo>
                  <a:cubicBezTo>
                    <a:pt x="3154680" y="7763256"/>
                    <a:pt x="3209544" y="7872984"/>
                    <a:pt x="3182112" y="7982712"/>
                  </a:cubicBezTo>
                  <a:cubicBezTo>
                    <a:pt x="3154680" y="8092440"/>
                    <a:pt x="3127248" y="8202168"/>
                    <a:pt x="3154680" y="8284464"/>
                  </a:cubicBezTo>
                  <a:cubicBezTo>
                    <a:pt x="3182112" y="8366760"/>
                    <a:pt x="3154680" y="8449056"/>
                    <a:pt x="3236976" y="8558784"/>
                  </a:cubicBezTo>
                  <a:cubicBezTo>
                    <a:pt x="3319272" y="8668512"/>
                    <a:pt x="3346704" y="8778240"/>
                    <a:pt x="3319272" y="8833104"/>
                  </a:cubicBezTo>
                  <a:cubicBezTo>
                    <a:pt x="3291840" y="8887968"/>
                    <a:pt x="3291840" y="8970264"/>
                    <a:pt x="3346704" y="9052560"/>
                  </a:cubicBezTo>
                  <a:cubicBezTo>
                    <a:pt x="3401568" y="9134856"/>
                    <a:pt x="3429000" y="9244584"/>
                    <a:pt x="3429000" y="9326880"/>
                  </a:cubicBezTo>
                  <a:cubicBezTo>
                    <a:pt x="3429000" y="9409177"/>
                    <a:pt x="3401568" y="9573768"/>
                    <a:pt x="3429000" y="9656064"/>
                  </a:cubicBezTo>
                  <a:cubicBezTo>
                    <a:pt x="3456432" y="9738361"/>
                    <a:pt x="3456432" y="9848088"/>
                    <a:pt x="3456432" y="9848088"/>
                  </a:cubicBezTo>
                  <a:cubicBezTo>
                    <a:pt x="3456432" y="9848088"/>
                    <a:pt x="3483864" y="9930385"/>
                    <a:pt x="3483864" y="9985249"/>
                  </a:cubicBezTo>
                  <a:cubicBezTo>
                    <a:pt x="3483864" y="10040112"/>
                    <a:pt x="3593592" y="10094976"/>
                    <a:pt x="3566160" y="10149840"/>
                  </a:cubicBezTo>
                  <a:cubicBezTo>
                    <a:pt x="3538728" y="10204704"/>
                    <a:pt x="3566160" y="10232137"/>
                    <a:pt x="3593592" y="10287000"/>
                  </a:cubicBezTo>
                  <a:cubicBezTo>
                    <a:pt x="3621024" y="10341864"/>
                    <a:pt x="3621024" y="10369297"/>
                    <a:pt x="3593592" y="10479024"/>
                  </a:cubicBezTo>
                  <a:cubicBezTo>
                    <a:pt x="3566160" y="10588752"/>
                    <a:pt x="3538728" y="10780776"/>
                    <a:pt x="3538728" y="10835640"/>
                  </a:cubicBezTo>
                  <a:cubicBezTo>
                    <a:pt x="3538728" y="10890504"/>
                    <a:pt x="3483864" y="11219688"/>
                    <a:pt x="3511296" y="11274552"/>
                  </a:cubicBezTo>
                  <a:cubicBezTo>
                    <a:pt x="3538728" y="11329416"/>
                    <a:pt x="3593592" y="11576304"/>
                    <a:pt x="3593592" y="11713464"/>
                  </a:cubicBezTo>
                  <a:cubicBezTo>
                    <a:pt x="3593592" y="11850625"/>
                    <a:pt x="3511296" y="11987785"/>
                    <a:pt x="3538728" y="12042649"/>
                  </a:cubicBezTo>
                  <a:cubicBezTo>
                    <a:pt x="3566160" y="12097512"/>
                    <a:pt x="3621024" y="12207240"/>
                    <a:pt x="3621024" y="12316968"/>
                  </a:cubicBezTo>
                  <a:cubicBezTo>
                    <a:pt x="3621024" y="12426697"/>
                    <a:pt x="3593592" y="12536425"/>
                    <a:pt x="3593592" y="12563856"/>
                  </a:cubicBezTo>
                  <a:cubicBezTo>
                    <a:pt x="3593592" y="12591288"/>
                    <a:pt x="3648456" y="12591288"/>
                    <a:pt x="3621024" y="12673585"/>
                  </a:cubicBezTo>
                  <a:cubicBezTo>
                    <a:pt x="3593592" y="12755880"/>
                    <a:pt x="3621024" y="12838176"/>
                    <a:pt x="3593592" y="12947904"/>
                  </a:cubicBezTo>
                  <a:cubicBezTo>
                    <a:pt x="3593592" y="12947904"/>
                    <a:pt x="3593592" y="12975337"/>
                    <a:pt x="3621024" y="13057632"/>
                  </a:cubicBezTo>
                  <a:cubicBezTo>
                    <a:pt x="3648456" y="13139928"/>
                    <a:pt x="3648456" y="13551408"/>
                    <a:pt x="3566160" y="13716000"/>
                  </a:cubicBezTo>
                  <a:lnTo>
                    <a:pt x="0" y="13716000"/>
                  </a:lnTo>
                  <a:lnTo>
                    <a:pt x="0" y="0"/>
                  </a:lnTo>
                  <a:lnTo>
                    <a:pt x="3401568" y="0"/>
                  </a:lnTo>
                  <a:cubicBezTo>
                    <a:pt x="3401568" y="0"/>
                    <a:pt x="3401568" y="192024"/>
                    <a:pt x="3401568" y="329184"/>
                  </a:cubicBezTo>
                  <a:cubicBezTo>
                    <a:pt x="3401568" y="466344"/>
                    <a:pt x="3374136" y="603504"/>
                    <a:pt x="3401568" y="658368"/>
                  </a:cubicBezTo>
                  <a:cubicBezTo>
                    <a:pt x="3429000" y="713232"/>
                    <a:pt x="3456432" y="768096"/>
                    <a:pt x="3483864" y="850392"/>
                  </a:cubicBezTo>
                  <a:cubicBezTo>
                    <a:pt x="3511296" y="932688"/>
                    <a:pt x="3538728" y="1042416"/>
                    <a:pt x="3538728" y="1124712"/>
                  </a:cubicBezTo>
                  <a:cubicBezTo>
                    <a:pt x="3538728" y="1207008"/>
                    <a:pt x="3511296" y="1426464"/>
                    <a:pt x="3538728" y="1563624"/>
                  </a:cubicBezTo>
                  <a:cubicBezTo>
                    <a:pt x="3566160" y="1700784"/>
                    <a:pt x="3538728" y="1975104"/>
                    <a:pt x="3538728" y="1975104"/>
                  </a:cubicBezTo>
                  <a:cubicBezTo>
                    <a:pt x="3538728" y="1975104"/>
                    <a:pt x="3538728" y="2194560"/>
                    <a:pt x="3538728" y="2276856"/>
                  </a:cubicBezTo>
                  <a:cubicBezTo>
                    <a:pt x="3538728" y="2359152"/>
                    <a:pt x="3511296" y="2386584"/>
                    <a:pt x="3538728" y="2523744"/>
                  </a:cubicBezTo>
                  <a:cubicBezTo>
                    <a:pt x="3566160" y="2660904"/>
                    <a:pt x="3511296" y="3044952"/>
                    <a:pt x="3511296" y="3044952"/>
                  </a:cubicBezTo>
                  <a:cubicBezTo>
                    <a:pt x="3511296" y="3044952"/>
                    <a:pt x="3456432" y="3154680"/>
                    <a:pt x="3511296" y="3236976"/>
                  </a:cubicBezTo>
                  <a:cubicBezTo>
                    <a:pt x="3566160" y="3319272"/>
                    <a:pt x="3538728" y="3483864"/>
                    <a:pt x="3538728" y="3483864"/>
                  </a:cubicBezTo>
                  <a:lnTo>
                    <a:pt x="3593592" y="3785616"/>
                  </a:lnTo>
                  <a:cubicBezTo>
                    <a:pt x="3593592" y="3785616"/>
                    <a:pt x="3703320" y="4032504"/>
                    <a:pt x="3648456" y="4169664"/>
                  </a:cubicBezTo>
                  <a:close/>
                </a:path>
              </a:pathLst>
            </a:custGeom>
            <a:blipFill>
              <a:blip r:embed="rId4"/>
              <a:stretch>
                <a:fillRect l="-74248" t="0" r="-75326" b="0"/>
              </a:stretch>
            </a:blipFill>
          </p:spPr>
        </p:sp>
      </p:grpSp>
      <p:grpSp>
        <p:nvGrpSpPr>
          <p:cNvPr name="Group 8" id="8"/>
          <p:cNvGrpSpPr/>
          <p:nvPr/>
        </p:nvGrpSpPr>
        <p:grpSpPr>
          <a:xfrm rot="0">
            <a:off x="2304288" y="5184648"/>
            <a:ext cx="3456432" cy="2633472"/>
            <a:chOff x="0" y="0"/>
            <a:chExt cx="4608576" cy="3511296"/>
          </a:xfrm>
        </p:grpSpPr>
        <p:sp>
          <p:nvSpPr>
            <p:cNvPr name="Freeform 9" id="9"/>
            <p:cNvSpPr/>
            <p:nvPr/>
          </p:nvSpPr>
          <p:spPr>
            <a:xfrm flipH="false" flipV="false" rot="0">
              <a:off x="0" y="0"/>
              <a:ext cx="4608576" cy="3511296"/>
            </a:xfrm>
            <a:custGeom>
              <a:avLst/>
              <a:gdLst/>
              <a:ahLst/>
              <a:cxnLst/>
              <a:rect r="r" b="b" t="t" l="l"/>
              <a:pathLst>
                <a:path h="3511296" w="4608576">
                  <a:moveTo>
                    <a:pt x="4608576" y="0"/>
                  </a:moveTo>
                  <a:lnTo>
                    <a:pt x="4608576" y="3511296"/>
                  </a:lnTo>
                  <a:lnTo>
                    <a:pt x="2331720" y="3511296"/>
                  </a:lnTo>
                  <a:lnTo>
                    <a:pt x="534924" y="3511296"/>
                  </a:lnTo>
                  <a:cubicBezTo>
                    <a:pt x="534924" y="3511296"/>
                    <a:pt x="548640" y="3319272"/>
                    <a:pt x="493776" y="3236976"/>
                  </a:cubicBezTo>
                  <a:cubicBezTo>
                    <a:pt x="438912" y="3154680"/>
                    <a:pt x="411480" y="3072384"/>
                    <a:pt x="384048" y="2935224"/>
                  </a:cubicBezTo>
                  <a:cubicBezTo>
                    <a:pt x="356616" y="2798064"/>
                    <a:pt x="411480" y="2743200"/>
                    <a:pt x="411480" y="2715768"/>
                  </a:cubicBezTo>
                  <a:cubicBezTo>
                    <a:pt x="411480" y="2688336"/>
                    <a:pt x="411480" y="2468880"/>
                    <a:pt x="411480" y="2414016"/>
                  </a:cubicBezTo>
                  <a:cubicBezTo>
                    <a:pt x="411480" y="2359152"/>
                    <a:pt x="301752" y="2194560"/>
                    <a:pt x="249682" y="2093087"/>
                  </a:cubicBezTo>
                  <a:cubicBezTo>
                    <a:pt x="197612" y="1991614"/>
                    <a:pt x="246888" y="1920240"/>
                    <a:pt x="249682" y="1810512"/>
                  </a:cubicBezTo>
                  <a:cubicBezTo>
                    <a:pt x="252476" y="1700784"/>
                    <a:pt x="219456" y="1673352"/>
                    <a:pt x="219456" y="1673352"/>
                  </a:cubicBezTo>
                  <a:cubicBezTo>
                    <a:pt x="219456" y="1673352"/>
                    <a:pt x="192024" y="1563624"/>
                    <a:pt x="164592" y="1508760"/>
                  </a:cubicBezTo>
                  <a:cubicBezTo>
                    <a:pt x="137160" y="1453896"/>
                    <a:pt x="109728" y="1234440"/>
                    <a:pt x="109728" y="1207008"/>
                  </a:cubicBezTo>
                  <a:cubicBezTo>
                    <a:pt x="109728" y="1179576"/>
                    <a:pt x="164592" y="1069848"/>
                    <a:pt x="164592" y="987552"/>
                  </a:cubicBezTo>
                  <a:cubicBezTo>
                    <a:pt x="164592" y="905256"/>
                    <a:pt x="109728" y="822960"/>
                    <a:pt x="54864" y="768096"/>
                  </a:cubicBezTo>
                  <a:cubicBezTo>
                    <a:pt x="0" y="713232"/>
                    <a:pt x="82296" y="576072"/>
                    <a:pt x="115189" y="510286"/>
                  </a:cubicBezTo>
                  <a:cubicBezTo>
                    <a:pt x="148082" y="444500"/>
                    <a:pt x="192024" y="329184"/>
                    <a:pt x="192024" y="304546"/>
                  </a:cubicBezTo>
                  <a:cubicBezTo>
                    <a:pt x="192024" y="279908"/>
                    <a:pt x="192024" y="164592"/>
                    <a:pt x="192024" y="164592"/>
                  </a:cubicBezTo>
                  <a:lnTo>
                    <a:pt x="192024" y="82296"/>
                  </a:lnTo>
                  <a:cubicBezTo>
                    <a:pt x="137160" y="0"/>
                    <a:pt x="192024" y="0"/>
                    <a:pt x="192024" y="0"/>
                  </a:cubicBezTo>
                  <a:lnTo>
                    <a:pt x="4608576" y="0"/>
                  </a:lnTo>
                  <a:close/>
                </a:path>
              </a:pathLst>
            </a:custGeom>
            <a:blipFill>
              <a:blip r:embed="rId5"/>
              <a:stretch>
                <a:fillRect l="-8023" t="0" r="-7225" b="0"/>
              </a:stretch>
            </a:blipFill>
          </p:spPr>
        </p:sp>
      </p:grpSp>
      <p:grpSp>
        <p:nvGrpSpPr>
          <p:cNvPr name="Group 10" id="10"/>
          <p:cNvGrpSpPr/>
          <p:nvPr/>
        </p:nvGrpSpPr>
        <p:grpSpPr>
          <a:xfrm rot="0">
            <a:off x="2633472" y="7818120"/>
            <a:ext cx="3127248" cy="2468880"/>
            <a:chOff x="0" y="0"/>
            <a:chExt cx="4169664" cy="3291840"/>
          </a:xfrm>
        </p:grpSpPr>
        <p:sp>
          <p:nvSpPr>
            <p:cNvPr name="Freeform 11" id="11"/>
            <p:cNvSpPr/>
            <p:nvPr/>
          </p:nvSpPr>
          <p:spPr>
            <a:xfrm flipH="false" flipV="false" rot="0">
              <a:off x="0" y="0"/>
              <a:ext cx="4169664" cy="3291840"/>
            </a:xfrm>
            <a:custGeom>
              <a:avLst/>
              <a:gdLst/>
              <a:ahLst/>
              <a:cxnLst/>
              <a:rect r="r" b="b" t="t" l="l"/>
              <a:pathLst>
                <a:path h="3291840" w="4169664">
                  <a:moveTo>
                    <a:pt x="4169664" y="0"/>
                  </a:moveTo>
                  <a:lnTo>
                    <a:pt x="4169664" y="3291840"/>
                  </a:lnTo>
                  <a:lnTo>
                    <a:pt x="54864" y="3291840"/>
                  </a:lnTo>
                  <a:cubicBezTo>
                    <a:pt x="54864" y="3291840"/>
                    <a:pt x="137160" y="3044952"/>
                    <a:pt x="164592" y="2990088"/>
                  </a:cubicBezTo>
                  <a:cubicBezTo>
                    <a:pt x="192024" y="2935224"/>
                    <a:pt x="137160" y="2715768"/>
                    <a:pt x="164592" y="2660904"/>
                  </a:cubicBezTo>
                  <a:cubicBezTo>
                    <a:pt x="192024" y="2606040"/>
                    <a:pt x="109728" y="2414016"/>
                    <a:pt x="109728" y="2414016"/>
                  </a:cubicBezTo>
                  <a:cubicBezTo>
                    <a:pt x="109728" y="2414016"/>
                    <a:pt x="82296" y="2139696"/>
                    <a:pt x="109728" y="2057400"/>
                  </a:cubicBezTo>
                  <a:cubicBezTo>
                    <a:pt x="137160" y="1975104"/>
                    <a:pt x="109728" y="1920240"/>
                    <a:pt x="109728" y="1892808"/>
                  </a:cubicBezTo>
                  <a:cubicBezTo>
                    <a:pt x="109728" y="1865376"/>
                    <a:pt x="54864" y="1700784"/>
                    <a:pt x="54864" y="1618488"/>
                  </a:cubicBezTo>
                  <a:cubicBezTo>
                    <a:pt x="54864" y="1536192"/>
                    <a:pt x="82296" y="1426464"/>
                    <a:pt x="109728" y="1344168"/>
                  </a:cubicBezTo>
                  <a:cubicBezTo>
                    <a:pt x="137160" y="1261872"/>
                    <a:pt x="82296" y="1124712"/>
                    <a:pt x="82296" y="1124712"/>
                  </a:cubicBezTo>
                  <a:lnTo>
                    <a:pt x="27432" y="768096"/>
                  </a:lnTo>
                  <a:lnTo>
                    <a:pt x="27432" y="658368"/>
                  </a:lnTo>
                  <a:cubicBezTo>
                    <a:pt x="0" y="658368"/>
                    <a:pt x="54864" y="411480"/>
                    <a:pt x="82296" y="329184"/>
                  </a:cubicBezTo>
                  <a:cubicBezTo>
                    <a:pt x="109728" y="246888"/>
                    <a:pt x="153670" y="0"/>
                    <a:pt x="153670" y="0"/>
                  </a:cubicBezTo>
                  <a:lnTo>
                    <a:pt x="4169664" y="0"/>
                  </a:lnTo>
                  <a:close/>
                </a:path>
              </a:pathLst>
            </a:custGeom>
            <a:blipFill>
              <a:blip r:embed="rId6"/>
              <a:stretch>
                <a:fillRect l="-9934" t="0" r="-9453" b="0"/>
              </a:stretch>
            </a:blipFill>
          </p:spPr>
        </p:sp>
      </p:grpSp>
      <p:grpSp>
        <p:nvGrpSpPr>
          <p:cNvPr name="Group 12" id="12"/>
          <p:cNvGrpSpPr/>
          <p:nvPr/>
        </p:nvGrpSpPr>
        <p:grpSpPr>
          <a:xfrm rot="0">
            <a:off x="2304288" y="0"/>
            <a:ext cx="576072" cy="10287000"/>
            <a:chOff x="0" y="0"/>
            <a:chExt cx="768096" cy="13716000"/>
          </a:xfrm>
        </p:grpSpPr>
        <p:sp>
          <p:nvSpPr>
            <p:cNvPr name="Freeform 13" id="13"/>
            <p:cNvSpPr/>
            <p:nvPr/>
          </p:nvSpPr>
          <p:spPr>
            <a:xfrm flipH="false" flipV="false" rot="0">
              <a:off x="0" y="0"/>
              <a:ext cx="768096" cy="13716000"/>
            </a:xfrm>
            <a:custGeom>
              <a:avLst/>
              <a:gdLst/>
              <a:ahLst/>
              <a:cxnLst/>
              <a:rect r="r" b="b" t="t" l="l"/>
              <a:pathLst>
                <a:path h="13716000" w="768096">
                  <a:moveTo>
                    <a:pt x="768096" y="13716000"/>
                  </a:moveTo>
                  <a:lnTo>
                    <a:pt x="0" y="13716000"/>
                  </a:lnTo>
                  <a:lnTo>
                    <a:pt x="0" y="0"/>
                  </a:lnTo>
                  <a:lnTo>
                    <a:pt x="768096" y="0"/>
                  </a:lnTo>
                  <a:lnTo>
                    <a:pt x="768096" y="13716000"/>
                  </a:lnTo>
                  <a:close/>
                </a:path>
              </a:pathLst>
            </a:custGeom>
            <a:blipFill>
              <a:blip r:embed="rId7"/>
              <a:stretch>
                <a:fillRect l="-51642" t="0" r="-51642" b="0"/>
              </a:stretch>
            </a:blipFill>
          </p:spPr>
        </p:sp>
      </p:grpSp>
      <p:grpSp>
        <p:nvGrpSpPr>
          <p:cNvPr name="Group 14" id="14"/>
          <p:cNvGrpSpPr/>
          <p:nvPr/>
        </p:nvGrpSpPr>
        <p:grpSpPr>
          <a:xfrm rot="-10345600">
            <a:off x="11032512" y="-1059319"/>
            <a:ext cx="10985533" cy="2118639"/>
            <a:chOff x="0" y="0"/>
            <a:chExt cx="14647377" cy="2824852"/>
          </a:xfrm>
        </p:grpSpPr>
        <p:sp>
          <p:nvSpPr>
            <p:cNvPr name="Freeform 15" id="15"/>
            <p:cNvSpPr/>
            <p:nvPr/>
          </p:nvSpPr>
          <p:spPr>
            <a:xfrm flipH="false" flipV="false" rot="0">
              <a:off x="0" y="0"/>
              <a:ext cx="14647418" cy="2824861"/>
            </a:xfrm>
            <a:custGeom>
              <a:avLst/>
              <a:gdLst/>
              <a:ahLst/>
              <a:cxnLst/>
              <a:rect r="r" b="b" t="t" l="l"/>
              <a:pathLst>
                <a:path h="2824861" w="14647418">
                  <a:moveTo>
                    <a:pt x="0" y="0"/>
                  </a:moveTo>
                  <a:lnTo>
                    <a:pt x="14647418" y="0"/>
                  </a:lnTo>
                  <a:lnTo>
                    <a:pt x="14647418" y="2824861"/>
                  </a:lnTo>
                  <a:lnTo>
                    <a:pt x="0" y="2824861"/>
                  </a:lnTo>
                  <a:lnTo>
                    <a:pt x="0" y="0"/>
                  </a:lnTo>
                  <a:close/>
                </a:path>
              </a:pathLst>
            </a:custGeom>
            <a:blipFill>
              <a:blip r:embed="rId8"/>
              <a:stretch>
                <a:fillRect l="0" t="0" r="0" b="0"/>
              </a:stretch>
            </a:blipFill>
          </p:spPr>
        </p:sp>
      </p:grpSp>
      <p:sp>
        <p:nvSpPr>
          <p:cNvPr name="Freeform 16" id="16"/>
          <p:cNvSpPr/>
          <p:nvPr/>
        </p:nvSpPr>
        <p:spPr>
          <a:xfrm flipH="false" flipV="false" rot="0">
            <a:off x="7322860" y="3999673"/>
            <a:ext cx="799087" cy="799087"/>
          </a:xfrm>
          <a:custGeom>
            <a:avLst/>
            <a:gdLst/>
            <a:ahLst/>
            <a:cxnLst/>
            <a:rect r="r" b="b" t="t" l="l"/>
            <a:pathLst>
              <a:path h="799087" w="799087">
                <a:moveTo>
                  <a:pt x="0" y="0"/>
                </a:moveTo>
                <a:lnTo>
                  <a:pt x="799087" y="0"/>
                </a:lnTo>
                <a:lnTo>
                  <a:pt x="799087" y="799087"/>
                </a:lnTo>
                <a:lnTo>
                  <a:pt x="0" y="7990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7125940" y="2218523"/>
            <a:ext cx="8999795" cy="1276325"/>
          </a:xfrm>
          <a:prstGeom prst="rect">
            <a:avLst/>
          </a:prstGeom>
        </p:spPr>
        <p:txBody>
          <a:bodyPr anchor="t" rtlCol="false" tIns="0" lIns="0" bIns="0" rIns="0">
            <a:spAutoFit/>
          </a:bodyPr>
          <a:lstStyle/>
          <a:p>
            <a:pPr algn="l">
              <a:lnSpc>
                <a:spcPts val="10499"/>
              </a:lnSpc>
            </a:pPr>
            <a:r>
              <a:rPr lang="en-US" sz="7498">
                <a:solidFill>
                  <a:srgbClr val="51B056"/>
                </a:solidFill>
                <a:latin typeface="Bebas Neue Bold"/>
              </a:rPr>
              <a:t>SOBRE O PROJETO</a:t>
            </a:r>
          </a:p>
        </p:txBody>
      </p:sp>
      <p:sp>
        <p:nvSpPr>
          <p:cNvPr name="TextBox 18" id="18"/>
          <p:cNvSpPr txBox="true"/>
          <p:nvPr/>
        </p:nvSpPr>
        <p:spPr>
          <a:xfrm rot="0">
            <a:off x="7322860" y="4113834"/>
            <a:ext cx="799087" cy="513615"/>
          </a:xfrm>
          <a:prstGeom prst="rect">
            <a:avLst/>
          </a:prstGeom>
        </p:spPr>
        <p:txBody>
          <a:bodyPr anchor="t" rtlCol="false" tIns="0" lIns="0" bIns="0" rIns="0">
            <a:spAutoFit/>
          </a:bodyPr>
          <a:lstStyle/>
          <a:p>
            <a:pPr algn="ctr">
              <a:lnSpc>
                <a:spcPts val="3715"/>
              </a:lnSpc>
            </a:pPr>
            <a:r>
              <a:rPr lang="en-US" sz="2653">
                <a:solidFill>
                  <a:srgbClr val="000000"/>
                </a:solidFill>
                <a:latin typeface="Open Sans 1 Bold"/>
              </a:rPr>
              <a:t>1</a:t>
            </a:r>
          </a:p>
        </p:txBody>
      </p:sp>
      <p:sp>
        <p:nvSpPr>
          <p:cNvPr name="TextBox 19" id="19"/>
          <p:cNvSpPr txBox="true"/>
          <p:nvPr/>
        </p:nvSpPr>
        <p:spPr>
          <a:xfrm rot="0">
            <a:off x="8383280" y="3904423"/>
            <a:ext cx="8583811" cy="1683188"/>
          </a:xfrm>
          <a:prstGeom prst="rect">
            <a:avLst/>
          </a:prstGeom>
        </p:spPr>
        <p:txBody>
          <a:bodyPr anchor="t" rtlCol="false" tIns="0" lIns="0" bIns="0" rIns="0">
            <a:spAutoFit/>
          </a:bodyPr>
          <a:lstStyle/>
          <a:p>
            <a:pPr algn="l">
              <a:lnSpc>
                <a:spcPts val="3247"/>
              </a:lnSpc>
              <a:spcBef>
                <a:spcPct val="0"/>
              </a:spcBef>
            </a:pPr>
            <a:r>
              <a:rPr lang="en-US" sz="2319">
                <a:solidFill>
                  <a:srgbClr val="FFFFFF"/>
                </a:solidFill>
                <a:latin typeface="Arial Bold"/>
              </a:rPr>
              <a:t>Consiste em trabalhar as modelagem de dados pegando um dataset sobre as top 50 musicas do spotify do ano de 2019. Utilizando uma base de dados NoSQL, contendo uma extração do banco de dados relacional.</a:t>
            </a:r>
          </a:p>
        </p:txBody>
      </p:sp>
      <p:sp>
        <p:nvSpPr>
          <p:cNvPr name="TextBox 20" id="20"/>
          <p:cNvSpPr txBox="true"/>
          <p:nvPr/>
        </p:nvSpPr>
        <p:spPr>
          <a:xfrm rot="0">
            <a:off x="8383280" y="6542047"/>
            <a:ext cx="8583811" cy="1683188"/>
          </a:xfrm>
          <a:prstGeom prst="rect">
            <a:avLst/>
          </a:prstGeom>
        </p:spPr>
        <p:txBody>
          <a:bodyPr anchor="t" rtlCol="false" tIns="0" lIns="0" bIns="0" rIns="0">
            <a:spAutoFit/>
          </a:bodyPr>
          <a:lstStyle/>
          <a:p>
            <a:pPr algn="l">
              <a:lnSpc>
                <a:spcPts val="3247"/>
              </a:lnSpc>
              <a:spcBef>
                <a:spcPct val="0"/>
              </a:spcBef>
            </a:pPr>
            <a:r>
              <a:rPr lang="en-US" sz="2319">
                <a:solidFill>
                  <a:srgbClr val="FFFFFF"/>
                </a:solidFill>
                <a:latin typeface="Arial Bold"/>
              </a:rPr>
              <a:t>O objetivo do nosso projeto, é realizar por meio do mongodb, uma database que é capaz de categorizar e organizar as top 50 musicas mais ouvidas do spotify no ano de 2019</a:t>
            </a:r>
          </a:p>
        </p:txBody>
      </p:sp>
      <p:sp>
        <p:nvSpPr>
          <p:cNvPr name="Freeform 21" id="21"/>
          <p:cNvSpPr/>
          <p:nvPr/>
        </p:nvSpPr>
        <p:spPr>
          <a:xfrm flipH="false" flipV="false" rot="0">
            <a:off x="7322860" y="6501384"/>
            <a:ext cx="799087" cy="799087"/>
          </a:xfrm>
          <a:custGeom>
            <a:avLst/>
            <a:gdLst/>
            <a:ahLst/>
            <a:cxnLst/>
            <a:rect r="r" b="b" t="t" l="l"/>
            <a:pathLst>
              <a:path h="799087" w="799087">
                <a:moveTo>
                  <a:pt x="0" y="0"/>
                </a:moveTo>
                <a:lnTo>
                  <a:pt x="799087" y="0"/>
                </a:lnTo>
                <a:lnTo>
                  <a:pt x="799087" y="799087"/>
                </a:lnTo>
                <a:lnTo>
                  <a:pt x="0" y="7990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7322860" y="6615545"/>
            <a:ext cx="799087" cy="456387"/>
          </a:xfrm>
          <a:prstGeom prst="rect">
            <a:avLst/>
          </a:prstGeom>
        </p:spPr>
        <p:txBody>
          <a:bodyPr anchor="t" rtlCol="false" tIns="0" lIns="0" bIns="0" rIns="0">
            <a:spAutoFit/>
          </a:bodyPr>
          <a:lstStyle/>
          <a:p>
            <a:pPr algn="ctr">
              <a:lnSpc>
                <a:spcPts val="3715"/>
              </a:lnSpc>
            </a:pPr>
            <a:r>
              <a:rPr lang="en-US" sz="2653">
                <a:solidFill>
                  <a:srgbClr val="000000"/>
                </a:solidFill>
                <a:latin typeface="Open Sans 1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593756">
            <a:off x="12997681" y="857030"/>
            <a:ext cx="11559747" cy="13463658"/>
            <a:chOff x="0" y="0"/>
            <a:chExt cx="3044542" cy="3545984"/>
          </a:xfrm>
        </p:grpSpPr>
        <p:sp>
          <p:nvSpPr>
            <p:cNvPr name="Freeform 3" id="3"/>
            <p:cNvSpPr/>
            <p:nvPr/>
          </p:nvSpPr>
          <p:spPr>
            <a:xfrm flipH="false" flipV="false" rot="0">
              <a:off x="0" y="0"/>
              <a:ext cx="3044542" cy="3545984"/>
            </a:xfrm>
            <a:custGeom>
              <a:avLst/>
              <a:gdLst/>
              <a:ahLst/>
              <a:cxnLst/>
              <a:rect r="r" b="b" t="t" l="l"/>
              <a:pathLst>
                <a:path h="3545984" w="3044542">
                  <a:moveTo>
                    <a:pt x="34156" y="0"/>
                  </a:moveTo>
                  <a:lnTo>
                    <a:pt x="3010386" y="0"/>
                  </a:lnTo>
                  <a:cubicBezTo>
                    <a:pt x="3019445" y="0"/>
                    <a:pt x="3028133" y="3599"/>
                    <a:pt x="3034538" y="10004"/>
                  </a:cubicBezTo>
                  <a:cubicBezTo>
                    <a:pt x="3040944" y="16410"/>
                    <a:pt x="3044542" y="25097"/>
                    <a:pt x="3044542" y="34156"/>
                  </a:cubicBezTo>
                  <a:lnTo>
                    <a:pt x="3044542" y="3511828"/>
                  </a:lnTo>
                  <a:cubicBezTo>
                    <a:pt x="3044542" y="3530692"/>
                    <a:pt x="3029250" y="3545984"/>
                    <a:pt x="3010386" y="3545984"/>
                  </a:cubicBezTo>
                  <a:lnTo>
                    <a:pt x="34156" y="3545984"/>
                  </a:lnTo>
                  <a:cubicBezTo>
                    <a:pt x="15292" y="3545984"/>
                    <a:pt x="0" y="3530692"/>
                    <a:pt x="0" y="3511828"/>
                  </a:cubicBezTo>
                  <a:lnTo>
                    <a:pt x="0" y="34156"/>
                  </a:lnTo>
                  <a:cubicBezTo>
                    <a:pt x="0" y="15292"/>
                    <a:pt x="15292" y="0"/>
                    <a:pt x="34156" y="0"/>
                  </a:cubicBezTo>
                  <a:close/>
                </a:path>
              </a:pathLst>
            </a:custGeom>
            <a:solidFill>
              <a:srgbClr val="000000"/>
            </a:solidFill>
          </p:spPr>
        </p:sp>
        <p:sp>
          <p:nvSpPr>
            <p:cNvPr name="TextBox 4" id="4"/>
            <p:cNvSpPr txBox="true"/>
            <p:nvPr/>
          </p:nvSpPr>
          <p:spPr>
            <a:xfrm>
              <a:off x="0" y="-57150"/>
              <a:ext cx="3044542" cy="3603134"/>
            </a:xfrm>
            <a:prstGeom prst="rect">
              <a:avLst/>
            </a:prstGeom>
          </p:spPr>
          <p:txBody>
            <a:bodyPr anchor="ctr" rtlCol="false" tIns="50800" lIns="50800" bIns="50800" rIns="50800"/>
            <a:lstStyle/>
            <a:p>
              <a:pPr algn="ctr">
                <a:lnSpc>
                  <a:spcPts val="3714"/>
                </a:lnSpc>
              </a:pPr>
            </a:p>
          </p:txBody>
        </p:sp>
      </p:grpSp>
      <p:sp>
        <p:nvSpPr>
          <p:cNvPr name="Freeform 5" id="5"/>
          <p:cNvSpPr/>
          <p:nvPr/>
        </p:nvSpPr>
        <p:spPr>
          <a:xfrm flipH="false" flipV="false" rot="0">
            <a:off x="2648109" y="2185902"/>
            <a:ext cx="6736186" cy="6736186"/>
          </a:xfrm>
          <a:custGeom>
            <a:avLst/>
            <a:gdLst/>
            <a:ahLst/>
            <a:cxnLst/>
            <a:rect r="r" b="b" t="t" l="l"/>
            <a:pathLst>
              <a:path h="6736186" w="6736186">
                <a:moveTo>
                  <a:pt x="0" y="0"/>
                </a:moveTo>
                <a:lnTo>
                  <a:pt x="6736186" y="0"/>
                </a:lnTo>
                <a:lnTo>
                  <a:pt x="6736186" y="6736187"/>
                </a:lnTo>
                <a:lnTo>
                  <a:pt x="0" y="6736187"/>
                </a:lnTo>
                <a:lnTo>
                  <a:pt x="0" y="0"/>
                </a:lnTo>
                <a:close/>
              </a:path>
            </a:pathLst>
          </a:custGeom>
          <a:blipFill>
            <a:blip r:embed="rId2">
              <a:alphaModFix amt="13000"/>
            </a:blip>
            <a:stretch>
              <a:fillRect l="0" t="0" r="0" b="0"/>
            </a:stretch>
          </a:blipFill>
        </p:spPr>
      </p:sp>
      <p:sp>
        <p:nvSpPr>
          <p:cNvPr name="TextBox 6" id="6"/>
          <p:cNvSpPr txBox="true"/>
          <p:nvPr/>
        </p:nvSpPr>
        <p:spPr>
          <a:xfrm rot="0">
            <a:off x="1028700" y="2102157"/>
            <a:ext cx="6046449" cy="1769494"/>
          </a:xfrm>
          <a:prstGeom prst="rect">
            <a:avLst/>
          </a:prstGeom>
        </p:spPr>
        <p:txBody>
          <a:bodyPr anchor="t" rtlCol="false" tIns="0" lIns="0" bIns="0" rIns="0">
            <a:spAutoFit/>
          </a:bodyPr>
          <a:lstStyle/>
          <a:p>
            <a:pPr algn="l">
              <a:lnSpc>
                <a:spcPts val="6674"/>
              </a:lnSpc>
            </a:pPr>
            <a:r>
              <a:rPr lang="en-US" sz="7498">
                <a:solidFill>
                  <a:srgbClr val="51B056"/>
                </a:solidFill>
                <a:latin typeface="Bebas Neue Bold"/>
              </a:rPr>
              <a:t>tECNOLOGIA aPLICADA</a:t>
            </a:r>
          </a:p>
        </p:txBody>
      </p:sp>
      <p:sp>
        <p:nvSpPr>
          <p:cNvPr name="TextBox 7" id="7"/>
          <p:cNvSpPr txBox="true"/>
          <p:nvPr/>
        </p:nvSpPr>
        <p:spPr>
          <a:xfrm rot="0">
            <a:off x="1028700" y="4195501"/>
            <a:ext cx="8115300" cy="2861967"/>
          </a:xfrm>
          <a:prstGeom prst="rect">
            <a:avLst/>
          </a:prstGeom>
        </p:spPr>
        <p:txBody>
          <a:bodyPr anchor="t" rtlCol="false" tIns="0" lIns="0" bIns="0" rIns="0">
            <a:spAutoFit/>
          </a:bodyPr>
          <a:lstStyle/>
          <a:p>
            <a:pPr algn="l">
              <a:lnSpc>
                <a:spcPts val="2593"/>
              </a:lnSpc>
            </a:pPr>
            <a:r>
              <a:rPr lang="en-US" sz="1852">
                <a:solidFill>
                  <a:srgbClr val="000000"/>
                </a:solidFill>
                <a:latin typeface="Open Sans 1"/>
              </a:rPr>
              <a:t>Com base no livro “ NoSQL: Como armazenar os dados de uma aplicação moderna “ O MongoDB é um banco de dados NoSQL. Ele é escrito em C++ e suas consultas são escritas em JavaScript. O MongoDB armazena dados em documentos JSON chamados BSON em coleções, o equivalente a tabelas em bancos de dados relacionais. Cada documento pode ter campos diferentes, não seguindo um esquema rígido como em bancos relacionais. É amplamente utilizado e se destaca pela sua flexibilidade e escalabilidade.</a:t>
            </a:r>
          </a:p>
          <a:p>
            <a:pPr algn="l">
              <a:lnSpc>
                <a:spcPts val="2594"/>
              </a:lnSpc>
            </a:pPr>
          </a:p>
        </p:txBody>
      </p:sp>
      <p:sp>
        <p:nvSpPr>
          <p:cNvPr name="Freeform 8" id="8"/>
          <p:cNvSpPr/>
          <p:nvPr/>
        </p:nvSpPr>
        <p:spPr>
          <a:xfrm flipH="false" flipV="false" rot="-7722163">
            <a:off x="8620278" y="-1401015"/>
            <a:ext cx="2147568" cy="2147568"/>
          </a:xfrm>
          <a:custGeom>
            <a:avLst/>
            <a:gdLst/>
            <a:ahLst/>
            <a:cxnLst/>
            <a:rect r="r" b="b" t="t" l="l"/>
            <a:pathLst>
              <a:path h="2147568" w="2147568">
                <a:moveTo>
                  <a:pt x="0" y="0"/>
                </a:moveTo>
                <a:lnTo>
                  <a:pt x="2147568" y="0"/>
                </a:lnTo>
                <a:lnTo>
                  <a:pt x="2147568" y="2147568"/>
                </a:lnTo>
                <a:lnTo>
                  <a:pt x="0" y="2147568"/>
                </a:lnTo>
                <a:lnTo>
                  <a:pt x="0" y="0"/>
                </a:lnTo>
                <a:close/>
              </a:path>
            </a:pathLst>
          </a:custGeom>
          <a:blipFill>
            <a:blip r:embed="rId2"/>
            <a:stretch>
              <a:fillRect l="0" t="0" r="0" b="0"/>
            </a:stretch>
          </a:blipFill>
        </p:spPr>
      </p:sp>
      <p:sp>
        <p:nvSpPr>
          <p:cNvPr name="Freeform 9" id="9"/>
          <p:cNvSpPr/>
          <p:nvPr/>
        </p:nvSpPr>
        <p:spPr>
          <a:xfrm flipH="false" flipV="false" rot="-99880">
            <a:off x="14476869" y="9354488"/>
            <a:ext cx="6668360" cy="3175392"/>
          </a:xfrm>
          <a:custGeom>
            <a:avLst/>
            <a:gdLst/>
            <a:ahLst/>
            <a:cxnLst/>
            <a:rect r="r" b="b" t="t" l="l"/>
            <a:pathLst>
              <a:path h="3175392" w="6668360">
                <a:moveTo>
                  <a:pt x="0" y="0"/>
                </a:moveTo>
                <a:lnTo>
                  <a:pt x="6668360" y="0"/>
                </a:lnTo>
                <a:lnTo>
                  <a:pt x="6668360" y="3175392"/>
                </a:lnTo>
                <a:lnTo>
                  <a:pt x="0" y="3175392"/>
                </a:lnTo>
                <a:lnTo>
                  <a:pt x="0" y="0"/>
                </a:lnTo>
                <a:close/>
              </a:path>
            </a:pathLst>
          </a:custGeom>
          <a:blipFill>
            <a:blip r:embed="rId3">
              <a:extLst>
                <a:ext uri="{96DAC541-7B7A-43D3-8B79-37D633B846F1}">
                  <asvg:svgBlip xmlns:asvg="http://schemas.microsoft.com/office/drawing/2016/SVG/main" r:embed="rId4"/>
                </a:ext>
              </a:extLst>
            </a:blip>
            <a:stretch>
              <a:fillRect l="0" t="-19700" r="0" b="0"/>
            </a:stretch>
          </a:blipFill>
        </p:spPr>
      </p:sp>
      <p:sp>
        <p:nvSpPr>
          <p:cNvPr name="Freeform 10" id="10"/>
          <p:cNvSpPr/>
          <p:nvPr/>
        </p:nvSpPr>
        <p:spPr>
          <a:xfrm flipH="false" flipV="false" rot="-99880">
            <a:off x="-3081755" y="-1740440"/>
            <a:ext cx="6668360" cy="3175392"/>
          </a:xfrm>
          <a:custGeom>
            <a:avLst/>
            <a:gdLst/>
            <a:ahLst/>
            <a:cxnLst/>
            <a:rect r="r" b="b" t="t" l="l"/>
            <a:pathLst>
              <a:path h="3175392" w="6668360">
                <a:moveTo>
                  <a:pt x="0" y="0"/>
                </a:moveTo>
                <a:lnTo>
                  <a:pt x="6668360" y="0"/>
                </a:lnTo>
                <a:lnTo>
                  <a:pt x="6668360" y="3175392"/>
                </a:lnTo>
                <a:lnTo>
                  <a:pt x="0" y="3175392"/>
                </a:lnTo>
                <a:lnTo>
                  <a:pt x="0" y="0"/>
                </a:lnTo>
                <a:close/>
              </a:path>
            </a:pathLst>
          </a:custGeom>
          <a:blipFill>
            <a:blip r:embed="rId3">
              <a:extLst>
                <a:ext uri="{96DAC541-7B7A-43D3-8B79-37D633B846F1}">
                  <asvg:svgBlip xmlns:asvg="http://schemas.microsoft.com/office/drawing/2016/SVG/main" r:embed="rId4"/>
                </a:ext>
              </a:extLst>
            </a:blip>
            <a:stretch>
              <a:fillRect l="0" t="-19700" r="0" b="0"/>
            </a:stretch>
          </a:blipFill>
        </p:spPr>
      </p:sp>
      <p:sp>
        <p:nvSpPr>
          <p:cNvPr name="Freeform 11" id="11"/>
          <p:cNvSpPr/>
          <p:nvPr/>
        </p:nvSpPr>
        <p:spPr>
          <a:xfrm flipH="false" flipV="false" rot="0">
            <a:off x="13300099" y="4613400"/>
            <a:ext cx="4510950" cy="6190829"/>
          </a:xfrm>
          <a:custGeom>
            <a:avLst/>
            <a:gdLst/>
            <a:ahLst/>
            <a:cxnLst/>
            <a:rect r="r" b="b" t="t" l="l"/>
            <a:pathLst>
              <a:path h="6190829" w="4510950">
                <a:moveTo>
                  <a:pt x="0" y="0"/>
                </a:moveTo>
                <a:lnTo>
                  <a:pt x="4510950" y="0"/>
                </a:lnTo>
                <a:lnTo>
                  <a:pt x="4510950" y="6190829"/>
                </a:lnTo>
                <a:lnTo>
                  <a:pt x="0" y="6190829"/>
                </a:lnTo>
                <a:lnTo>
                  <a:pt x="0" y="0"/>
                </a:lnTo>
                <a:close/>
              </a:path>
            </a:pathLst>
          </a:custGeom>
          <a:blipFill>
            <a:blip r:embed="rId5"/>
            <a:stretch>
              <a:fillRect l="-89800" t="-32000" r="-81935" b="0"/>
            </a:stretch>
          </a:blipFill>
        </p:spPr>
      </p:sp>
      <p:sp>
        <p:nvSpPr>
          <p:cNvPr name="Freeform 12" id="12"/>
          <p:cNvSpPr/>
          <p:nvPr/>
        </p:nvSpPr>
        <p:spPr>
          <a:xfrm flipH="false" flipV="false" rot="0">
            <a:off x="10397708" y="2877366"/>
            <a:ext cx="3777893" cy="8064818"/>
          </a:xfrm>
          <a:custGeom>
            <a:avLst/>
            <a:gdLst/>
            <a:ahLst/>
            <a:cxnLst/>
            <a:rect r="r" b="b" t="t" l="l"/>
            <a:pathLst>
              <a:path h="8064818" w="3777893">
                <a:moveTo>
                  <a:pt x="0" y="0"/>
                </a:moveTo>
                <a:lnTo>
                  <a:pt x="3777892" y="0"/>
                </a:lnTo>
                <a:lnTo>
                  <a:pt x="3777892" y="8064818"/>
                </a:lnTo>
                <a:lnTo>
                  <a:pt x="0" y="8064818"/>
                </a:lnTo>
                <a:lnTo>
                  <a:pt x="0" y="0"/>
                </a:lnTo>
                <a:close/>
              </a:path>
            </a:pathLst>
          </a:custGeom>
          <a:blipFill>
            <a:blip r:embed="rId5"/>
            <a:stretch>
              <a:fillRect l="-12645" t="-1327" r="-211817" b="0"/>
            </a:stretch>
          </a:blipFill>
        </p:spPr>
      </p:sp>
      <p:sp>
        <p:nvSpPr>
          <p:cNvPr name="Freeform 13" id="13"/>
          <p:cNvSpPr/>
          <p:nvPr/>
        </p:nvSpPr>
        <p:spPr>
          <a:xfrm flipH="false" flipV="false" rot="0">
            <a:off x="13980313" y="3298729"/>
            <a:ext cx="2592592" cy="1725155"/>
          </a:xfrm>
          <a:custGeom>
            <a:avLst/>
            <a:gdLst/>
            <a:ahLst/>
            <a:cxnLst/>
            <a:rect r="r" b="b" t="t" l="l"/>
            <a:pathLst>
              <a:path h="1725155" w="2592592">
                <a:moveTo>
                  <a:pt x="0" y="0"/>
                </a:moveTo>
                <a:lnTo>
                  <a:pt x="2592591" y="0"/>
                </a:lnTo>
                <a:lnTo>
                  <a:pt x="2592591" y="1725155"/>
                </a:lnTo>
                <a:lnTo>
                  <a:pt x="0" y="1725155"/>
                </a:lnTo>
                <a:lnTo>
                  <a:pt x="0" y="0"/>
                </a:lnTo>
                <a:close/>
              </a:path>
            </a:pathLst>
          </a:custGeom>
          <a:blipFill>
            <a:blip r:embed="rId5"/>
            <a:stretch>
              <a:fillRect l="-184872" t="-6207" r="-187930" b="-367483"/>
            </a:stretch>
          </a:blipFill>
        </p:spPr>
      </p:sp>
      <p:sp>
        <p:nvSpPr>
          <p:cNvPr name="Freeform 14" id="14"/>
          <p:cNvSpPr/>
          <p:nvPr/>
        </p:nvSpPr>
        <p:spPr>
          <a:xfrm flipH="false" flipV="false" rot="0">
            <a:off x="13772744" y="23889"/>
            <a:ext cx="4515256" cy="3615701"/>
          </a:xfrm>
          <a:custGeom>
            <a:avLst/>
            <a:gdLst/>
            <a:ahLst/>
            <a:cxnLst/>
            <a:rect r="r" b="b" t="t" l="l"/>
            <a:pathLst>
              <a:path h="3615701" w="4515256">
                <a:moveTo>
                  <a:pt x="0" y="0"/>
                </a:moveTo>
                <a:lnTo>
                  <a:pt x="4515256" y="0"/>
                </a:lnTo>
                <a:lnTo>
                  <a:pt x="4515256" y="3615702"/>
                </a:lnTo>
                <a:lnTo>
                  <a:pt x="0" y="3615702"/>
                </a:lnTo>
                <a:lnTo>
                  <a:pt x="0" y="0"/>
                </a:lnTo>
                <a:close/>
              </a:path>
            </a:pathLst>
          </a:custGeom>
          <a:blipFill>
            <a:blip r:embed="rId5"/>
            <a:stretch>
              <a:fillRect l="-185690" t="-4366" r="0" b="-133479"/>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53" r="0" b="-4065"/>
            </a:stretch>
          </a:blipFill>
        </p:spPr>
      </p:sp>
      <p:sp>
        <p:nvSpPr>
          <p:cNvPr name="Freeform 3" id="3"/>
          <p:cNvSpPr/>
          <p:nvPr/>
        </p:nvSpPr>
        <p:spPr>
          <a:xfrm flipH="false" flipV="false" rot="0">
            <a:off x="635966" y="758964"/>
            <a:ext cx="785468" cy="785468"/>
          </a:xfrm>
          <a:custGeom>
            <a:avLst/>
            <a:gdLst/>
            <a:ahLst/>
            <a:cxnLst/>
            <a:rect r="r" b="b" t="t" l="l"/>
            <a:pathLst>
              <a:path h="785468" w="785468">
                <a:moveTo>
                  <a:pt x="0" y="0"/>
                </a:moveTo>
                <a:lnTo>
                  <a:pt x="785468" y="0"/>
                </a:lnTo>
                <a:lnTo>
                  <a:pt x="785468" y="785468"/>
                </a:lnTo>
                <a:lnTo>
                  <a:pt x="0" y="7854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63905" y="1042472"/>
            <a:ext cx="312074" cy="218452"/>
          </a:xfrm>
          <a:custGeom>
            <a:avLst/>
            <a:gdLst/>
            <a:ahLst/>
            <a:cxnLst/>
            <a:rect r="r" b="b" t="t" l="l"/>
            <a:pathLst>
              <a:path h="218452" w="312074">
                <a:moveTo>
                  <a:pt x="0" y="0"/>
                </a:moveTo>
                <a:lnTo>
                  <a:pt x="312073" y="0"/>
                </a:lnTo>
                <a:lnTo>
                  <a:pt x="312073" y="218452"/>
                </a:lnTo>
                <a:lnTo>
                  <a:pt x="0" y="2184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914358" y="-512010"/>
            <a:ext cx="11400578" cy="11400578"/>
          </a:xfrm>
          <a:custGeom>
            <a:avLst/>
            <a:gdLst/>
            <a:ahLst/>
            <a:cxnLst/>
            <a:rect r="r" b="b" t="t" l="l"/>
            <a:pathLst>
              <a:path h="11400578" w="11400578">
                <a:moveTo>
                  <a:pt x="0" y="0"/>
                </a:moveTo>
                <a:lnTo>
                  <a:pt x="11400578" y="0"/>
                </a:lnTo>
                <a:lnTo>
                  <a:pt x="11400578" y="11400579"/>
                </a:lnTo>
                <a:lnTo>
                  <a:pt x="0" y="11400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381985" y="1178642"/>
            <a:ext cx="10454865" cy="10454865"/>
          </a:xfrm>
          <a:custGeom>
            <a:avLst/>
            <a:gdLst/>
            <a:ahLst/>
            <a:cxnLst/>
            <a:rect r="r" b="b" t="t" l="l"/>
            <a:pathLst>
              <a:path h="10454865" w="10454865">
                <a:moveTo>
                  <a:pt x="0" y="0"/>
                </a:moveTo>
                <a:lnTo>
                  <a:pt x="10454865" y="0"/>
                </a:lnTo>
                <a:lnTo>
                  <a:pt x="10454865" y="10454865"/>
                </a:lnTo>
                <a:lnTo>
                  <a:pt x="0" y="10454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653660" y="4716445"/>
            <a:ext cx="10950795" cy="1531512"/>
            <a:chOff x="0" y="0"/>
            <a:chExt cx="3698793" cy="517291"/>
          </a:xfrm>
        </p:grpSpPr>
        <p:sp>
          <p:nvSpPr>
            <p:cNvPr name="Freeform 8" id="8"/>
            <p:cNvSpPr/>
            <p:nvPr/>
          </p:nvSpPr>
          <p:spPr>
            <a:xfrm flipH="false" flipV="false" rot="0">
              <a:off x="0" y="0"/>
              <a:ext cx="3698793" cy="517291"/>
            </a:xfrm>
            <a:custGeom>
              <a:avLst/>
              <a:gdLst/>
              <a:ahLst/>
              <a:cxnLst/>
              <a:rect r="r" b="b" t="t" l="l"/>
              <a:pathLst>
                <a:path h="517291" w="3698793">
                  <a:moveTo>
                    <a:pt x="0" y="0"/>
                  </a:moveTo>
                  <a:lnTo>
                    <a:pt x="3698793" y="0"/>
                  </a:lnTo>
                  <a:lnTo>
                    <a:pt x="3698793" y="517291"/>
                  </a:lnTo>
                  <a:lnTo>
                    <a:pt x="0" y="517291"/>
                  </a:lnTo>
                  <a:close/>
                </a:path>
              </a:pathLst>
            </a:custGeom>
            <a:solidFill>
              <a:srgbClr val="1DCB5D"/>
            </a:solidFill>
          </p:spPr>
        </p:sp>
        <p:sp>
          <p:nvSpPr>
            <p:cNvPr name="TextBox 9" id="9"/>
            <p:cNvSpPr txBox="true"/>
            <p:nvPr/>
          </p:nvSpPr>
          <p:spPr>
            <a:xfrm>
              <a:off x="0" y="0"/>
              <a:ext cx="3698793" cy="517291"/>
            </a:xfrm>
            <a:prstGeom prst="rect">
              <a:avLst/>
            </a:prstGeom>
          </p:spPr>
          <p:txBody>
            <a:bodyPr anchor="ctr" rtlCol="false" tIns="50800" lIns="50800" bIns="50800" rIns="50800"/>
            <a:lstStyle/>
            <a:p>
              <a:pPr algn="ctr">
                <a:lnSpc>
                  <a:spcPts val="2519"/>
                </a:lnSpc>
              </a:pPr>
            </a:p>
          </p:txBody>
        </p:sp>
      </p:grpSp>
      <p:grpSp>
        <p:nvGrpSpPr>
          <p:cNvPr name="Group 10" id="10"/>
          <p:cNvGrpSpPr/>
          <p:nvPr/>
        </p:nvGrpSpPr>
        <p:grpSpPr>
          <a:xfrm rot="0">
            <a:off x="1644277" y="2943264"/>
            <a:ext cx="10960178" cy="1506481"/>
            <a:chOff x="0" y="0"/>
            <a:chExt cx="14331054" cy="1969810"/>
          </a:xfrm>
        </p:grpSpPr>
        <p:sp>
          <p:nvSpPr>
            <p:cNvPr name="Freeform 11" id="11"/>
            <p:cNvSpPr/>
            <p:nvPr/>
          </p:nvSpPr>
          <p:spPr>
            <a:xfrm flipH="false" flipV="false" rot="0">
              <a:off x="0" y="0"/>
              <a:ext cx="14331054" cy="1969810"/>
            </a:xfrm>
            <a:custGeom>
              <a:avLst/>
              <a:gdLst/>
              <a:ahLst/>
              <a:cxnLst/>
              <a:rect r="r" b="b" t="t" l="l"/>
              <a:pathLst>
                <a:path h="1969810" w="14331054">
                  <a:moveTo>
                    <a:pt x="0" y="0"/>
                  </a:moveTo>
                  <a:lnTo>
                    <a:pt x="0" y="1969810"/>
                  </a:lnTo>
                  <a:lnTo>
                    <a:pt x="14331054" y="1969810"/>
                  </a:lnTo>
                  <a:lnTo>
                    <a:pt x="14331054" y="0"/>
                  </a:lnTo>
                  <a:lnTo>
                    <a:pt x="0" y="0"/>
                  </a:lnTo>
                  <a:close/>
                  <a:moveTo>
                    <a:pt x="14270095" y="1908850"/>
                  </a:moveTo>
                  <a:lnTo>
                    <a:pt x="59690" y="1908850"/>
                  </a:lnTo>
                  <a:lnTo>
                    <a:pt x="59690" y="59690"/>
                  </a:lnTo>
                  <a:lnTo>
                    <a:pt x="14270095" y="59690"/>
                  </a:lnTo>
                  <a:lnTo>
                    <a:pt x="14270095" y="1908850"/>
                  </a:lnTo>
                  <a:close/>
                </a:path>
              </a:pathLst>
            </a:custGeom>
            <a:solidFill>
              <a:srgbClr val="1DCB5D"/>
            </a:solidFill>
          </p:spPr>
        </p:sp>
      </p:grpSp>
      <p:grpSp>
        <p:nvGrpSpPr>
          <p:cNvPr name="Group 12" id="12"/>
          <p:cNvGrpSpPr/>
          <p:nvPr/>
        </p:nvGrpSpPr>
        <p:grpSpPr>
          <a:xfrm rot="0">
            <a:off x="1644277" y="8287838"/>
            <a:ext cx="10950795" cy="1360987"/>
            <a:chOff x="0" y="0"/>
            <a:chExt cx="3698793" cy="459693"/>
          </a:xfrm>
        </p:grpSpPr>
        <p:sp>
          <p:nvSpPr>
            <p:cNvPr name="Freeform 13" id="13"/>
            <p:cNvSpPr/>
            <p:nvPr/>
          </p:nvSpPr>
          <p:spPr>
            <a:xfrm flipH="false" flipV="false" rot="0">
              <a:off x="0" y="0"/>
              <a:ext cx="3698793" cy="459693"/>
            </a:xfrm>
            <a:custGeom>
              <a:avLst/>
              <a:gdLst/>
              <a:ahLst/>
              <a:cxnLst/>
              <a:rect r="r" b="b" t="t" l="l"/>
              <a:pathLst>
                <a:path h="459693" w="3698793">
                  <a:moveTo>
                    <a:pt x="0" y="0"/>
                  </a:moveTo>
                  <a:lnTo>
                    <a:pt x="3698793" y="0"/>
                  </a:lnTo>
                  <a:lnTo>
                    <a:pt x="3698793" y="459693"/>
                  </a:lnTo>
                  <a:lnTo>
                    <a:pt x="0" y="459693"/>
                  </a:lnTo>
                  <a:close/>
                </a:path>
              </a:pathLst>
            </a:custGeom>
            <a:solidFill>
              <a:srgbClr val="1DCB5D"/>
            </a:solidFill>
          </p:spPr>
        </p:sp>
        <p:sp>
          <p:nvSpPr>
            <p:cNvPr name="TextBox 14" id="14"/>
            <p:cNvSpPr txBox="true"/>
            <p:nvPr/>
          </p:nvSpPr>
          <p:spPr>
            <a:xfrm>
              <a:off x="0" y="0"/>
              <a:ext cx="3698793" cy="459693"/>
            </a:xfrm>
            <a:prstGeom prst="rect">
              <a:avLst/>
            </a:prstGeom>
          </p:spPr>
          <p:txBody>
            <a:bodyPr anchor="ctr" rtlCol="false" tIns="50800" lIns="50800" bIns="50800" rIns="50800"/>
            <a:lstStyle/>
            <a:p>
              <a:pPr algn="ctr">
                <a:lnSpc>
                  <a:spcPts val="2519"/>
                </a:lnSpc>
              </a:pPr>
            </a:p>
          </p:txBody>
        </p:sp>
      </p:grpSp>
      <p:grpSp>
        <p:nvGrpSpPr>
          <p:cNvPr name="Group 15" id="15"/>
          <p:cNvGrpSpPr/>
          <p:nvPr/>
        </p:nvGrpSpPr>
        <p:grpSpPr>
          <a:xfrm rot="0">
            <a:off x="1653660" y="6514657"/>
            <a:ext cx="10960178" cy="1506481"/>
            <a:chOff x="0" y="0"/>
            <a:chExt cx="14331054" cy="1969810"/>
          </a:xfrm>
        </p:grpSpPr>
        <p:sp>
          <p:nvSpPr>
            <p:cNvPr name="Freeform 16" id="16"/>
            <p:cNvSpPr/>
            <p:nvPr/>
          </p:nvSpPr>
          <p:spPr>
            <a:xfrm flipH="false" flipV="false" rot="0">
              <a:off x="0" y="0"/>
              <a:ext cx="14331054" cy="1969810"/>
            </a:xfrm>
            <a:custGeom>
              <a:avLst/>
              <a:gdLst/>
              <a:ahLst/>
              <a:cxnLst/>
              <a:rect r="r" b="b" t="t" l="l"/>
              <a:pathLst>
                <a:path h="1969810" w="14331054">
                  <a:moveTo>
                    <a:pt x="0" y="0"/>
                  </a:moveTo>
                  <a:lnTo>
                    <a:pt x="0" y="1969810"/>
                  </a:lnTo>
                  <a:lnTo>
                    <a:pt x="14331054" y="1969810"/>
                  </a:lnTo>
                  <a:lnTo>
                    <a:pt x="14331054" y="0"/>
                  </a:lnTo>
                  <a:lnTo>
                    <a:pt x="0" y="0"/>
                  </a:lnTo>
                  <a:close/>
                  <a:moveTo>
                    <a:pt x="14270095" y="1908850"/>
                  </a:moveTo>
                  <a:lnTo>
                    <a:pt x="59690" y="1908850"/>
                  </a:lnTo>
                  <a:lnTo>
                    <a:pt x="59690" y="59690"/>
                  </a:lnTo>
                  <a:lnTo>
                    <a:pt x="14270095" y="59690"/>
                  </a:lnTo>
                  <a:lnTo>
                    <a:pt x="14270095" y="1908850"/>
                  </a:lnTo>
                  <a:close/>
                </a:path>
              </a:pathLst>
            </a:custGeom>
            <a:solidFill>
              <a:srgbClr val="1DCB5D"/>
            </a:solidFill>
          </p:spPr>
        </p:sp>
      </p:grpSp>
      <p:grpSp>
        <p:nvGrpSpPr>
          <p:cNvPr name="Group 17" id="17"/>
          <p:cNvGrpSpPr/>
          <p:nvPr/>
        </p:nvGrpSpPr>
        <p:grpSpPr>
          <a:xfrm rot="0">
            <a:off x="13381985" y="-1268637"/>
            <a:ext cx="2234416" cy="2420335"/>
            <a:chOff x="0" y="0"/>
            <a:chExt cx="588488" cy="637454"/>
          </a:xfrm>
        </p:grpSpPr>
        <p:sp>
          <p:nvSpPr>
            <p:cNvPr name="Freeform 18" id="18"/>
            <p:cNvSpPr/>
            <p:nvPr/>
          </p:nvSpPr>
          <p:spPr>
            <a:xfrm flipH="false" flipV="false" rot="0">
              <a:off x="0" y="0"/>
              <a:ext cx="588488" cy="637455"/>
            </a:xfrm>
            <a:custGeom>
              <a:avLst/>
              <a:gdLst/>
              <a:ahLst/>
              <a:cxnLst/>
              <a:rect r="r" b="b" t="t" l="l"/>
              <a:pathLst>
                <a:path h="637455" w="588488">
                  <a:moveTo>
                    <a:pt x="0" y="0"/>
                  </a:moveTo>
                  <a:lnTo>
                    <a:pt x="588488" y="0"/>
                  </a:lnTo>
                  <a:lnTo>
                    <a:pt x="588488" y="637455"/>
                  </a:lnTo>
                  <a:lnTo>
                    <a:pt x="0" y="637455"/>
                  </a:lnTo>
                  <a:close/>
                </a:path>
              </a:pathLst>
            </a:custGeom>
            <a:solidFill>
              <a:srgbClr val="00BC56"/>
            </a:solidFill>
          </p:spPr>
        </p:sp>
        <p:sp>
          <p:nvSpPr>
            <p:cNvPr name="TextBox 19" id="19"/>
            <p:cNvSpPr txBox="true"/>
            <p:nvPr/>
          </p:nvSpPr>
          <p:spPr>
            <a:xfrm>
              <a:off x="0" y="-57150"/>
              <a:ext cx="588488" cy="694604"/>
            </a:xfrm>
            <a:prstGeom prst="rect">
              <a:avLst/>
            </a:prstGeom>
          </p:spPr>
          <p:txBody>
            <a:bodyPr anchor="ctr" rtlCol="false" tIns="50800" lIns="50800" bIns="50800" rIns="50800"/>
            <a:lstStyle/>
            <a:p>
              <a:pPr algn="ctr">
                <a:lnSpc>
                  <a:spcPts val="3714"/>
                </a:lnSpc>
              </a:pPr>
            </a:p>
          </p:txBody>
        </p:sp>
      </p:grpSp>
      <p:sp>
        <p:nvSpPr>
          <p:cNvPr name="TextBox 20" id="20"/>
          <p:cNvSpPr txBox="true"/>
          <p:nvPr/>
        </p:nvSpPr>
        <p:spPr>
          <a:xfrm rot="0">
            <a:off x="1653660" y="1734022"/>
            <a:ext cx="7819614" cy="833120"/>
          </a:xfrm>
          <a:prstGeom prst="rect">
            <a:avLst/>
          </a:prstGeom>
        </p:spPr>
        <p:txBody>
          <a:bodyPr anchor="t" rtlCol="false" tIns="0" lIns="0" bIns="0" rIns="0">
            <a:spAutoFit/>
          </a:bodyPr>
          <a:lstStyle/>
          <a:p>
            <a:pPr algn="l">
              <a:lnSpc>
                <a:spcPts val="6160"/>
              </a:lnSpc>
            </a:pPr>
            <a:r>
              <a:rPr lang="en-US" sz="5600">
                <a:solidFill>
                  <a:srgbClr val="FFFFFF"/>
                </a:solidFill>
                <a:latin typeface="Helveticish Bold"/>
              </a:rPr>
              <a:t>PONTOS POSITIVOS</a:t>
            </a:r>
          </a:p>
        </p:txBody>
      </p:sp>
      <p:sp>
        <p:nvSpPr>
          <p:cNvPr name="TextBox 21" id="21"/>
          <p:cNvSpPr txBox="true"/>
          <p:nvPr/>
        </p:nvSpPr>
        <p:spPr>
          <a:xfrm rot="0">
            <a:off x="2099621" y="4831409"/>
            <a:ext cx="9543788" cy="980440"/>
          </a:xfrm>
          <a:prstGeom prst="rect">
            <a:avLst/>
          </a:prstGeom>
        </p:spPr>
        <p:txBody>
          <a:bodyPr anchor="t" rtlCol="false" tIns="0" lIns="0" bIns="0" rIns="0">
            <a:spAutoFit/>
          </a:bodyPr>
          <a:lstStyle/>
          <a:p>
            <a:pPr algn="l">
              <a:lnSpc>
                <a:spcPts val="2480"/>
              </a:lnSpc>
            </a:pPr>
            <a:r>
              <a:rPr lang="en-US" sz="2000">
                <a:solidFill>
                  <a:srgbClr val="000000"/>
                </a:solidFill>
                <a:latin typeface="Arial Bold"/>
              </a:rPr>
              <a:t>Independente do sistema operacional: dá ao desenvolvedor total liberdade para escolher entre quaisquer sistemas operacionais, como windows, linux e MAC</a:t>
            </a:r>
          </a:p>
        </p:txBody>
      </p:sp>
      <p:sp>
        <p:nvSpPr>
          <p:cNvPr name="TextBox 22" id="22"/>
          <p:cNvSpPr txBox="true"/>
          <p:nvPr/>
        </p:nvSpPr>
        <p:spPr>
          <a:xfrm rot="0">
            <a:off x="2099621" y="3107548"/>
            <a:ext cx="10049490" cy="1092187"/>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Arial Bold"/>
              </a:rPr>
              <a:t>Custo: não possui custos para a sua operação, possuindo um link de instalação gratuito em seu site, e com servidores auto hospedados, com o mesmo não possuindo custos de hospedagem.</a:t>
            </a:r>
          </a:p>
        </p:txBody>
      </p:sp>
      <p:sp>
        <p:nvSpPr>
          <p:cNvPr name="TextBox 23" id="23"/>
          <p:cNvSpPr txBox="true"/>
          <p:nvPr/>
        </p:nvSpPr>
        <p:spPr>
          <a:xfrm rot="0">
            <a:off x="2099621" y="6838507"/>
            <a:ext cx="8275437" cy="739762"/>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Arial Bold"/>
              </a:rPr>
              <a:t>Estrutura Flexivel:  As alterações na definição dos dados na fase de desenvolvimento são muito transparentes</a:t>
            </a:r>
          </a:p>
        </p:txBody>
      </p:sp>
      <p:sp>
        <p:nvSpPr>
          <p:cNvPr name="TextBox 24" id="24"/>
          <p:cNvSpPr txBox="true"/>
          <p:nvPr/>
        </p:nvSpPr>
        <p:spPr>
          <a:xfrm rot="0">
            <a:off x="2099621" y="8640263"/>
            <a:ext cx="7578179" cy="387337"/>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ial Bold"/>
              </a:rPr>
              <a:t>Curva de aprendizado:  extremamente rapido e descomplicado</a:t>
            </a:r>
          </a:p>
        </p:txBody>
      </p:sp>
      <p:sp>
        <p:nvSpPr>
          <p:cNvPr name="TextBox 25" id="25"/>
          <p:cNvSpPr txBox="true"/>
          <p:nvPr/>
        </p:nvSpPr>
        <p:spPr>
          <a:xfrm rot="0">
            <a:off x="13487436" y="126577"/>
            <a:ext cx="2023513" cy="1217150"/>
          </a:xfrm>
          <a:prstGeom prst="rect">
            <a:avLst/>
          </a:prstGeom>
        </p:spPr>
        <p:txBody>
          <a:bodyPr anchor="t" rtlCol="false" tIns="0" lIns="0" bIns="0" rIns="0">
            <a:spAutoFit/>
          </a:bodyPr>
          <a:lstStyle/>
          <a:p>
            <a:pPr algn="ctr">
              <a:lnSpc>
                <a:spcPts val="3260"/>
              </a:lnSpc>
            </a:pPr>
            <a:r>
              <a:rPr lang="en-US" sz="2328">
                <a:solidFill>
                  <a:srgbClr val="FFFFFF"/>
                </a:solidFill>
                <a:latin typeface="League Spartan"/>
              </a:rPr>
              <a:t>777 Network</a:t>
            </a:r>
          </a:p>
          <a:p>
            <a:pPr algn="ctr">
              <a:lnSpc>
                <a:spcPts val="326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672" r="0" b="-9846"/>
            </a:stretch>
          </a:blipFill>
        </p:spPr>
      </p:sp>
      <p:grpSp>
        <p:nvGrpSpPr>
          <p:cNvPr name="Group 3" id="3"/>
          <p:cNvGrpSpPr/>
          <p:nvPr/>
        </p:nvGrpSpPr>
        <p:grpSpPr>
          <a:xfrm rot="-5400000">
            <a:off x="-4114813" y="4114813"/>
            <a:ext cx="10287000" cy="2057374"/>
            <a:chOff x="0" y="0"/>
            <a:chExt cx="32719878" cy="6543892"/>
          </a:xfrm>
        </p:grpSpPr>
        <p:sp>
          <p:nvSpPr>
            <p:cNvPr name="Freeform 4" id="4"/>
            <p:cNvSpPr/>
            <p:nvPr/>
          </p:nvSpPr>
          <p:spPr>
            <a:xfrm flipH="false" flipV="false" rot="0">
              <a:off x="0" y="0"/>
              <a:ext cx="32719879" cy="6543891"/>
            </a:xfrm>
            <a:custGeom>
              <a:avLst/>
              <a:gdLst/>
              <a:ahLst/>
              <a:cxnLst/>
              <a:rect r="r" b="b" t="t" l="l"/>
              <a:pathLst>
                <a:path h="6543891" w="32719879">
                  <a:moveTo>
                    <a:pt x="0" y="0"/>
                  </a:moveTo>
                  <a:lnTo>
                    <a:pt x="32719879" y="0"/>
                  </a:lnTo>
                  <a:lnTo>
                    <a:pt x="32719879" y="6543891"/>
                  </a:lnTo>
                  <a:lnTo>
                    <a:pt x="0" y="6543891"/>
                  </a:lnTo>
                  <a:close/>
                </a:path>
              </a:pathLst>
            </a:custGeom>
            <a:solidFill>
              <a:srgbClr val="1DCB5D"/>
            </a:solidFill>
          </p:spPr>
        </p:sp>
      </p:grpSp>
      <p:grpSp>
        <p:nvGrpSpPr>
          <p:cNvPr name="Group 5" id="5"/>
          <p:cNvGrpSpPr/>
          <p:nvPr/>
        </p:nvGrpSpPr>
        <p:grpSpPr>
          <a:xfrm rot="-5400000">
            <a:off x="15848932" y="-128962"/>
            <a:ext cx="1420958" cy="1678882"/>
            <a:chOff x="0" y="0"/>
            <a:chExt cx="4519643" cy="5340023"/>
          </a:xfrm>
        </p:grpSpPr>
        <p:sp>
          <p:nvSpPr>
            <p:cNvPr name="Freeform 6" id="6"/>
            <p:cNvSpPr/>
            <p:nvPr/>
          </p:nvSpPr>
          <p:spPr>
            <a:xfrm flipH="false" flipV="false" rot="0">
              <a:off x="0" y="0"/>
              <a:ext cx="4519643" cy="5340023"/>
            </a:xfrm>
            <a:custGeom>
              <a:avLst/>
              <a:gdLst/>
              <a:ahLst/>
              <a:cxnLst/>
              <a:rect r="r" b="b" t="t" l="l"/>
              <a:pathLst>
                <a:path h="5340023" w="4519643">
                  <a:moveTo>
                    <a:pt x="0" y="0"/>
                  </a:moveTo>
                  <a:lnTo>
                    <a:pt x="4519643" y="0"/>
                  </a:lnTo>
                  <a:lnTo>
                    <a:pt x="4519643" y="5340023"/>
                  </a:lnTo>
                  <a:lnTo>
                    <a:pt x="0" y="5340023"/>
                  </a:lnTo>
                  <a:close/>
                </a:path>
              </a:pathLst>
            </a:custGeom>
            <a:solidFill>
              <a:srgbClr val="1DCB5D"/>
            </a:solidFill>
          </p:spPr>
        </p:sp>
      </p:grpSp>
      <p:sp>
        <p:nvSpPr>
          <p:cNvPr name="Freeform 7" id="7"/>
          <p:cNvSpPr/>
          <p:nvPr/>
        </p:nvSpPr>
        <p:spPr>
          <a:xfrm flipH="false" flipV="false" rot="0">
            <a:off x="635966" y="758964"/>
            <a:ext cx="785468" cy="785468"/>
          </a:xfrm>
          <a:custGeom>
            <a:avLst/>
            <a:gdLst/>
            <a:ahLst/>
            <a:cxnLst/>
            <a:rect r="r" b="b" t="t" l="l"/>
            <a:pathLst>
              <a:path h="785468" w="785468">
                <a:moveTo>
                  <a:pt x="0" y="0"/>
                </a:moveTo>
                <a:lnTo>
                  <a:pt x="785468" y="0"/>
                </a:lnTo>
                <a:lnTo>
                  <a:pt x="785468" y="785468"/>
                </a:lnTo>
                <a:lnTo>
                  <a:pt x="0" y="7854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63905" y="1042472"/>
            <a:ext cx="312074" cy="218452"/>
          </a:xfrm>
          <a:custGeom>
            <a:avLst/>
            <a:gdLst/>
            <a:ahLst/>
            <a:cxnLst/>
            <a:rect r="r" b="b" t="t" l="l"/>
            <a:pathLst>
              <a:path h="218452" w="312074">
                <a:moveTo>
                  <a:pt x="0" y="0"/>
                </a:moveTo>
                <a:lnTo>
                  <a:pt x="312073" y="0"/>
                </a:lnTo>
                <a:lnTo>
                  <a:pt x="312073" y="218452"/>
                </a:lnTo>
                <a:lnTo>
                  <a:pt x="0" y="2184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2840762" y="2517711"/>
            <a:ext cx="13718649" cy="1494760"/>
            <a:chOff x="0" y="0"/>
            <a:chExt cx="3613142" cy="393682"/>
          </a:xfrm>
        </p:grpSpPr>
        <p:sp>
          <p:nvSpPr>
            <p:cNvPr name="Freeform 10" id="10"/>
            <p:cNvSpPr/>
            <p:nvPr/>
          </p:nvSpPr>
          <p:spPr>
            <a:xfrm flipH="false" flipV="false" rot="0">
              <a:off x="0" y="0"/>
              <a:ext cx="3613142" cy="393682"/>
            </a:xfrm>
            <a:custGeom>
              <a:avLst/>
              <a:gdLst/>
              <a:ahLst/>
              <a:cxnLst/>
              <a:rect r="r" b="b" t="t" l="l"/>
              <a:pathLst>
                <a:path h="393682" w="3613142">
                  <a:moveTo>
                    <a:pt x="28781" y="0"/>
                  </a:moveTo>
                  <a:lnTo>
                    <a:pt x="3584361" y="0"/>
                  </a:lnTo>
                  <a:cubicBezTo>
                    <a:pt x="3600257" y="0"/>
                    <a:pt x="3613142" y="12886"/>
                    <a:pt x="3613142" y="28781"/>
                  </a:cubicBezTo>
                  <a:lnTo>
                    <a:pt x="3613142" y="364901"/>
                  </a:lnTo>
                  <a:cubicBezTo>
                    <a:pt x="3613142" y="380796"/>
                    <a:pt x="3600257" y="393682"/>
                    <a:pt x="3584361" y="393682"/>
                  </a:cubicBezTo>
                  <a:lnTo>
                    <a:pt x="28781" y="393682"/>
                  </a:lnTo>
                  <a:cubicBezTo>
                    <a:pt x="12886" y="393682"/>
                    <a:pt x="0" y="380796"/>
                    <a:pt x="0" y="364901"/>
                  </a:cubicBezTo>
                  <a:lnTo>
                    <a:pt x="0" y="28781"/>
                  </a:lnTo>
                  <a:cubicBezTo>
                    <a:pt x="0" y="12886"/>
                    <a:pt x="12886" y="0"/>
                    <a:pt x="28781" y="0"/>
                  </a:cubicBezTo>
                  <a:close/>
                </a:path>
              </a:pathLst>
            </a:custGeom>
            <a:solidFill>
              <a:srgbClr val="00BC56"/>
            </a:solidFill>
          </p:spPr>
        </p:sp>
        <p:sp>
          <p:nvSpPr>
            <p:cNvPr name="TextBox 11" id="11"/>
            <p:cNvSpPr txBox="true"/>
            <p:nvPr/>
          </p:nvSpPr>
          <p:spPr>
            <a:xfrm>
              <a:off x="0" y="-57150"/>
              <a:ext cx="3613142" cy="450832"/>
            </a:xfrm>
            <a:prstGeom prst="rect">
              <a:avLst/>
            </a:prstGeom>
          </p:spPr>
          <p:txBody>
            <a:bodyPr anchor="ctr" rtlCol="false" tIns="50800" lIns="50800" bIns="50800" rIns="50800"/>
            <a:lstStyle/>
            <a:p>
              <a:pPr algn="ctr">
                <a:lnSpc>
                  <a:spcPts val="3714"/>
                </a:lnSpc>
              </a:pPr>
            </a:p>
          </p:txBody>
        </p:sp>
      </p:grpSp>
      <p:sp>
        <p:nvSpPr>
          <p:cNvPr name="TextBox 12" id="12"/>
          <p:cNvSpPr txBox="true"/>
          <p:nvPr/>
        </p:nvSpPr>
        <p:spPr>
          <a:xfrm rot="0">
            <a:off x="2984506" y="2623052"/>
            <a:ext cx="13251736" cy="1201420"/>
          </a:xfrm>
          <a:prstGeom prst="rect">
            <a:avLst/>
          </a:prstGeom>
        </p:spPr>
        <p:txBody>
          <a:bodyPr anchor="t" rtlCol="false" tIns="0" lIns="0" bIns="0" rIns="0">
            <a:spAutoFit/>
          </a:bodyPr>
          <a:lstStyle/>
          <a:p>
            <a:pPr algn="ctr">
              <a:lnSpc>
                <a:spcPts val="3079"/>
              </a:lnSpc>
            </a:pPr>
            <a:r>
              <a:rPr lang="en-US" sz="2199">
                <a:solidFill>
                  <a:srgbClr val="000000"/>
                </a:solidFill>
                <a:latin typeface="Arial Bold"/>
              </a:rPr>
              <a:t>Consumo de memória RAM: Tendência a ser uma engine de base de dados mais pesada do que a maioria dos SGBDs em termos de memória Ram. Neste caso, a inclusão de novos nós de processamento pode ser efetuada através de sharding.</a:t>
            </a:r>
          </a:p>
        </p:txBody>
      </p:sp>
      <p:sp>
        <p:nvSpPr>
          <p:cNvPr name="TextBox 13" id="13"/>
          <p:cNvSpPr txBox="true"/>
          <p:nvPr/>
        </p:nvSpPr>
        <p:spPr>
          <a:xfrm rot="0">
            <a:off x="2909631" y="1440008"/>
            <a:ext cx="7819614" cy="833120"/>
          </a:xfrm>
          <a:prstGeom prst="rect">
            <a:avLst/>
          </a:prstGeom>
        </p:spPr>
        <p:txBody>
          <a:bodyPr anchor="t" rtlCol="false" tIns="0" lIns="0" bIns="0" rIns="0">
            <a:spAutoFit/>
          </a:bodyPr>
          <a:lstStyle/>
          <a:p>
            <a:pPr algn="l">
              <a:lnSpc>
                <a:spcPts val="6160"/>
              </a:lnSpc>
            </a:pPr>
            <a:r>
              <a:rPr lang="en-US" sz="5600">
                <a:solidFill>
                  <a:srgbClr val="FFFFFF"/>
                </a:solidFill>
                <a:latin typeface="Helveticish Bold"/>
              </a:rPr>
              <a:t>PONTOS NEGATIVOS</a:t>
            </a:r>
          </a:p>
        </p:txBody>
      </p:sp>
      <p:sp>
        <p:nvSpPr>
          <p:cNvPr name="TextBox 14" id="14"/>
          <p:cNvSpPr txBox="true"/>
          <p:nvPr/>
        </p:nvSpPr>
        <p:spPr>
          <a:xfrm rot="0">
            <a:off x="15314086" y="461001"/>
            <a:ext cx="2490651" cy="567699"/>
          </a:xfrm>
          <a:prstGeom prst="rect">
            <a:avLst/>
          </a:prstGeom>
        </p:spPr>
        <p:txBody>
          <a:bodyPr anchor="t" rtlCol="false" tIns="0" lIns="0" bIns="0" rIns="0">
            <a:spAutoFit/>
          </a:bodyPr>
          <a:lstStyle/>
          <a:p>
            <a:pPr algn="ctr">
              <a:lnSpc>
                <a:spcPts val="2251"/>
              </a:lnSpc>
            </a:pPr>
            <a:r>
              <a:rPr lang="en-US" sz="1923" spc="434">
                <a:solidFill>
                  <a:srgbClr val="FFFFFF"/>
                </a:solidFill>
                <a:latin typeface="League Spartan"/>
              </a:rPr>
              <a:t>777</a:t>
            </a:r>
          </a:p>
          <a:p>
            <a:pPr algn="ctr">
              <a:lnSpc>
                <a:spcPts val="2251"/>
              </a:lnSpc>
            </a:pPr>
            <a:r>
              <a:rPr lang="en-US" sz="1923" spc="436">
                <a:solidFill>
                  <a:srgbClr val="FFFFFF"/>
                </a:solidFill>
                <a:latin typeface="League Spartan"/>
              </a:rPr>
              <a:t>Network</a:t>
            </a:r>
          </a:p>
        </p:txBody>
      </p:sp>
      <p:grpSp>
        <p:nvGrpSpPr>
          <p:cNvPr name="Group 15" id="15"/>
          <p:cNvGrpSpPr/>
          <p:nvPr/>
        </p:nvGrpSpPr>
        <p:grpSpPr>
          <a:xfrm rot="0">
            <a:off x="2840762" y="4260122"/>
            <a:ext cx="13718649" cy="1494760"/>
            <a:chOff x="0" y="0"/>
            <a:chExt cx="3613142" cy="393682"/>
          </a:xfrm>
        </p:grpSpPr>
        <p:sp>
          <p:nvSpPr>
            <p:cNvPr name="Freeform 16" id="16"/>
            <p:cNvSpPr/>
            <p:nvPr/>
          </p:nvSpPr>
          <p:spPr>
            <a:xfrm flipH="false" flipV="false" rot="0">
              <a:off x="0" y="0"/>
              <a:ext cx="3613142" cy="393682"/>
            </a:xfrm>
            <a:custGeom>
              <a:avLst/>
              <a:gdLst/>
              <a:ahLst/>
              <a:cxnLst/>
              <a:rect r="r" b="b" t="t" l="l"/>
              <a:pathLst>
                <a:path h="393682" w="3613142">
                  <a:moveTo>
                    <a:pt x="28781" y="0"/>
                  </a:moveTo>
                  <a:lnTo>
                    <a:pt x="3584361" y="0"/>
                  </a:lnTo>
                  <a:cubicBezTo>
                    <a:pt x="3600257" y="0"/>
                    <a:pt x="3613142" y="12886"/>
                    <a:pt x="3613142" y="28781"/>
                  </a:cubicBezTo>
                  <a:lnTo>
                    <a:pt x="3613142" y="364901"/>
                  </a:lnTo>
                  <a:cubicBezTo>
                    <a:pt x="3613142" y="380796"/>
                    <a:pt x="3600257" y="393682"/>
                    <a:pt x="3584361" y="393682"/>
                  </a:cubicBezTo>
                  <a:lnTo>
                    <a:pt x="28781" y="393682"/>
                  </a:lnTo>
                  <a:cubicBezTo>
                    <a:pt x="12886" y="393682"/>
                    <a:pt x="0" y="380796"/>
                    <a:pt x="0" y="364901"/>
                  </a:cubicBezTo>
                  <a:lnTo>
                    <a:pt x="0" y="28781"/>
                  </a:lnTo>
                  <a:cubicBezTo>
                    <a:pt x="0" y="12886"/>
                    <a:pt x="12886" y="0"/>
                    <a:pt x="28781" y="0"/>
                  </a:cubicBezTo>
                  <a:close/>
                </a:path>
              </a:pathLst>
            </a:custGeom>
            <a:solidFill>
              <a:srgbClr val="00BC56"/>
            </a:solidFill>
          </p:spPr>
        </p:sp>
        <p:sp>
          <p:nvSpPr>
            <p:cNvPr name="TextBox 17" id="17"/>
            <p:cNvSpPr txBox="true"/>
            <p:nvPr/>
          </p:nvSpPr>
          <p:spPr>
            <a:xfrm>
              <a:off x="0" y="-57150"/>
              <a:ext cx="3613142" cy="450832"/>
            </a:xfrm>
            <a:prstGeom prst="rect">
              <a:avLst/>
            </a:prstGeom>
          </p:spPr>
          <p:txBody>
            <a:bodyPr anchor="ctr" rtlCol="false" tIns="50800" lIns="50800" bIns="50800" rIns="50800"/>
            <a:lstStyle/>
            <a:p>
              <a:pPr algn="ctr">
                <a:lnSpc>
                  <a:spcPts val="3714"/>
                </a:lnSpc>
              </a:pPr>
            </a:p>
          </p:txBody>
        </p:sp>
      </p:grpSp>
      <p:grpSp>
        <p:nvGrpSpPr>
          <p:cNvPr name="Group 18" id="18"/>
          <p:cNvGrpSpPr/>
          <p:nvPr/>
        </p:nvGrpSpPr>
        <p:grpSpPr>
          <a:xfrm rot="0">
            <a:off x="2840762" y="6002532"/>
            <a:ext cx="13718649" cy="1494760"/>
            <a:chOff x="0" y="0"/>
            <a:chExt cx="3613142" cy="393682"/>
          </a:xfrm>
        </p:grpSpPr>
        <p:sp>
          <p:nvSpPr>
            <p:cNvPr name="Freeform 19" id="19"/>
            <p:cNvSpPr/>
            <p:nvPr/>
          </p:nvSpPr>
          <p:spPr>
            <a:xfrm flipH="false" flipV="false" rot="0">
              <a:off x="0" y="0"/>
              <a:ext cx="3613142" cy="393682"/>
            </a:xfrm>
            <a:custGeom>
              <a:avLst/>
              <a:gdLst/>
              <a:ahLst/>
              <a:cxnLst/>
              <a:rect r="r" b="b" t="t" l="l"/>
              <a:pathLst>
                <a:path h="393682" w="3613142">
                  <a:moveTo>
                    <a:pt x="28781" y="0"/>
                  </a:moveTo>
                  <a:lnTo>
                    <a:pt x="3584361" y="0"/>
                  </a:lnTo>
                  <a:cubicBezTo>
                    <a:pt x="3600257" y="0"/>
                    <a:pt x="3613142" y="12886"/>
                    <a:pt x="3613142" y="28781"/>
                  </a:cubicBezTo>
                  <a:lnTo>
                    <a:pt x="3613142" y="364901"/>
                  </a:lnTo>
                  <a:cubicBezTo>
                    <a:pt x="3613142" y="380796"/>
                    <a:pt x="3600257" y="393682"/>
                    <a:pt x="3584361" y="393682"/>
                  </a:cubicBezTo>
                  <a:lnTo>
                    <a:pt x="28781" y="393682"/>
                  </a:lnTo>
                  <a:cubicBezTo>
                    <a:pt x="12886" y="393682"/>
                    <a:pt x="0" y="380796"/>
                    <a:pt x="0" y="364901"/>
                  </a:cubicBezTo>
                  <a:lnTo>
                    <a:pt x="0" y="28781"/>
                  </a:lnTo>
                  <a:cubicBezTo>
                    <a:pt x="0" y="12886"/>
                    <a:pt x="12886" y="0"/>
                    <a:pt x="28781" y="0"/>
                  </a:cubicBezTo>
                  <a:close/>
                </a:path>
              </a:pathLst>
            </a:custGeom>
            <a:solidFill>
              <a:srgbClr val="00BC56"/>
            </a:solidFill>
          </p:spPr>
        </p:sp>
        <p:sp>
          <p:nvSpPr>
            <p:cNvPr name="TextBox 20" id="20"/>
            <p:cNvSpPr txBox="true"/>
            <p:nvPr/>
          </p:nvSpPr>
          <p:spPr>
            <a:xfrm>
              <a:off x="0" y="-38100"/>
              <a:ext cx="3613142" cy="431782"/>
            </a:xfrm>
            <a:prstGeom prst="rect">
              <a:avLst/>
            </a:prstGeom>
          </p:spPr>
          <p:txBody>
            <a:bodyPr anchor="ctr" rtlCol="false" tIns="50800" lIns="50800" bIns="50800" rIns="50800"/>
            <a:lstStyle/>
            <a:p>
              <a:pPr algn="ctr">
                <a:lnSpc>
                  <a:spcPts val="3080"/>
                </a:lnSpc>
              </a:pPr>
            </a:p>
          </p:txBody>
        </p:sp>
      </p:grpSp>
      <p:grpSp>
        <p:nvGrpSpPr>
          <p:cNvPr name="Group 21" id="21"/>
          <p:cNvGrpSpPr/>
          <p:nvPr/>
        </p:nvGrpSpPr>
        <p:grpSpPr>
          <a:xfrm rot="0">
            <a:off x="2840762" y="7744942"/>
            <a:ext cx="13718649" cy="1494760"/>
            <a:chOff x="0" y="0"/>
            <a:chExt cx="3613142" cy="393682"/>
          </a:xfrm>
        </p:grpSpPr>
        <p:sp>
          <p:nvSpPr>
            <p:cNvPr name="Freeform 22" id="22"/>
            <p:cNvSpPr/>
            <p:nvPr/>
          </p:nvSpPr>
          <p:spPr>
            <a:xfrm flipH="false" flipV="false" rot="0">
              <a:off x="0" y="0"/>
              <a:ext cx="3613142" cy="393682"/>
            </a:xfrm>
            <a:custGeom>
              <a:avLst/>
              <a:gdLst/>
              <a:ahLst/>
              <a:cxnLst/>
              <a:rect r="r" b="b" t="t" l="l"/>
              <a:pathLst>
                <a:path h="393682" w="3613142">
                  <a:moveTo>
                    <a:pt x="28781" y="0"/>
                  </a:moveTo>
                  <a:lnTo>
                    <a:pt x="3584361" y="0"/>
                  </a:lnTo>
                  <a:cubicBezTo>
                    <a:pt x="3600257" y="0"/>
                    <a:pt x="3613142" y="12886"/>
                    <a:pt x="3613142" y="28781"/>
                  </a:cubicBezTo>
                  <a:lnTo>
                    <a:pt x="3613142" y="364901"/>
                  </a:lnTo>
                  <a:cubicBezTo>
                    <a:pt x="3613142" y="380796"/>
                    <a:pt x="3600257" y="393682"/>
                    <a:pt x="3584361" y="393682"/>
                  </a:cubicBezTo>
                  <a:lnTo>
                    <a:pt x="28781" y="393682"/>
                  </a:lnTo>
                  <a:cubicBezTo>
                    <a:pt x="12886" y="393682"/>
                    <a:pt x="0" y="380796"/>
                    <a:pt x="0" y="364901"/>
                  </a:cubicBezTo>
                  <a:lnTo>
                    <a:pt x="0" y="28781"/>
                  </a:lnTo>
                  <a:cubicBezTo>
                    <a:pt x="0" y="12886"/>
                    <a:pt x="12886" y="0"/>
                    <a:pt x="28781" y="0"/>
                  </a:cubicBezTo>
                  <a:close/>
                </a:path>
              </a:pathLst>
            </a:custGeom>
            <a:solidFill>
              <a:srgbClr val="00BC56"/>
            </a:solidFill>
          </p:spPr>
        </p:sp>
        <p:sp>
          <p:nvSpPr>
            <p:cNvPr name="TextBox 23" id="23"/>
            <p:cNvSpPr txBox="true"/>
            <p:nvPr/>
          </p:nvSpPr>
          <p:spPr>
            <a:xfrm>
              <a:off x="0" y="-57150"/>
              <a:ext cx="3613142" cy="450832"/>
            </a:xfrm>
            <a:prstGeom prst="rect">
              <a:avLst/>
            </a:prstGeom>
          </p:spPr>
          <p:txBody>
            <a:bodyPr anchor="ctr" rtlCol="false" tIns="50800" lIns="50800" bIns="50800" rIns="50800"/>
            <a:lstStyle/>
            <a:p>
              <a:pPr algn="ctr">
                <a:lnSpc>
                  <a:spcPts val="3714"/>
                </a:lnSpc>
              </a:pPr>
            </a:p>
          </p:txBody>
        </p:sp>
      </p:grpSp>
      <p:sp>
        <p:nvSpPr>
          <p:cNvPr name="TextBox 24" id="24"/>
          <p:cNvSpPr txBox="true"/>
          <p:nvPr/>
        </p:nvSpPr>
        <p:spPr>
          <a:xfrm rot="0">
            <a:off x="2984506" y="4364897"/>
            <a:ext cx="12810339" cy="1201406"/>
          </a:xfrm>
          <a:prstGeom prst="rect">
            <a:avLst/>
          </a:prstGeom>
        </p:spPr>
        <p:txBody>
          <a:bodyPr anchor="t" rtlCol="false" tIns="0" lIns="0" bIns="0" rIns="0">
            <a:spAutoFit/>
          </a:bodyPr>
          <a:lstStyle/>
          <a:p>
            <a:pPr algn="ctr">
              <a:lnSpc>
                <a:spcPts val="3080"/>
              </a:lnSpc>
              <a:spcBef>
                <a:spcPct val="0"/>
              </a:spcBef>
            </a:pPr>
            <a:r>
              <a:rPr lang="en-US" sz="2199">
                <a:solidFill>
                  <a:srgbClr val="000000"/>
                </a:solidFill>
                <a:latin typeface="Arial Bold"/>
              </a:rPr>
              <a:t>Escrita lenta: Embora o MongoDB seja rápido para leituras, ele pode ser um pouco lento para gravações em comparação com outros bancos de dados NoSQL. Isso pode ser um problema se você tiver um grande volume de gravações que precisam ser feitas rapidamente.</a:t>
            </a:r>
          </a:p>
        </p:txBody>
      </p:sp>
      <p:sp>
        <p:nvSpPr>
          <p:cNvPr name="TextBox 25" id="25"/>
          <p:cNvSpPr txBox="true"/>
          <p:nvPr/>
        </p:nvSpPr>
        <p:spPr>
          <a:xfrm rot="0">
            <a:off x="2984506" y="6107307"/>
            <a:ext cx="13251736" cy="810881"/>
          </a:xfrm>
          <a:prstGeom prst="rect">
            <a:avLst/>
          </a:prstGeom>
        </p:spPr>
        <p:txBody>
          <a:bodyPr anchor="t" rtlCol="false" tIns="0" lIns="0" bIns="0" rIns="0">
            <a:spAutoFit/>
          </a:bodyPr>
          <a:lstStyle/>
          <a:p>
            <a:pPr algn="ctr">
              <a:lnSpc>
                <a:spcPts val="3080"/>
              </a:lnSpc>
              <a:spcBef>
                <a:spcPct val="0"/>
              </a:spcBef>
            </a:pPr>
            <a:r>
              <a:rPr lang="en-US" sz="2199">
                <a:solidFill>
                  <a:srgbClr val="000000"/>
                </a:solidFill>
                <a:latin typeface="Arial Bold"/>
              </a:rPr>
              <a:t>Documentação: Ainda em desenvolvimento para algumas funcionalidades, fazendo com que o desenvolvedor tenha de buscar informações em ferramentas como o Stackoverflow.</a:t>
            </a:r>
          </a:p>
        </p:txBody>
      </p:sp>
      <p:sp>
        <p:nvSpPr>
          <p:cNvPr name="TextBox 26" id="26"/>
          <p:cNvSpPr txBox="true"/>
          <p:nvPr/>
        </p:nvSpPr>
        <p:spPr>
          <a:xfrm rot="0">
            <a:off x="2984506" y="7849717"/>
            <a:ext cx="13193217" cy="1201406"/>
          </a:xfrm>
          <a:prstGeom prst="rect">
            <a:avLst/>
          </a:prstGeom>
        </p:spPr>
        <p:txBody>
          <a:bodyPr anchor="t" rtlCol="false" tIns="0" lIns="0" bIns="0" rIns="0">
            <a:spAutoFit/>
          </a:bodyPr>
          <a:lstStyle/>
          <a:p>
            <a:pPr algn="ctr">
              <a:lnSpc>
                <a:spcPts val="3080"/>
              </a:lnSpc>
              <a:spcBef>
                <a:spcPct val="0"/>
              </a:spcBef>
            </a:pPr>
            <a:r>
              <a:rPr lang="en-US" sz="2199">
                <a:solidFill>
                  <a:srgbClr val="000000"/>
                </a:solidFill>
                <a:latin typeface="Arial Bold"/>
              </a:rPr>
              <a:t>Dados duplicados: Como o MongoDB não tem um esquema fixo, pode haver casos em que os dados são duplicados em diferentes coleções. Isso pode levar a problemas de integridade de dados e tornar mais difícil para os desenvolvedores manter a consistência dos dados.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1450689">
            <a:off x="17313635" y="4395374"/>
            <a:ext cx="739900" cy="10287000"/>
            <a:chOff x="0" y="0"/>
            <a:chExt cx="986534" cy="13716000"/>
          </a:xfrm>
        </p:grpSpPr>
        <p:sp>
          <p:nvSpPr>
            <p:cNvPr name="Freeform 5" id="5"/>
            <p:cNvSpPr/>
            <p:nvPr/>
          </p:nvSpPr>
          <p:spPr>
            <a:xfrm flipH="false" flipV="false" rot="0">
              <a:off x="0" y="0"/>
              <a:ext cx="986536" cy="13716000"/>
            </a:xfrm>
            <a:custGeom>
              <a:avLst/>
              <a:gdLst/>
              <a:ahLst/>
              <a:cxnLst/>
              <a:rect r="r" b="b" t="t" l="l"/>
              <a:pathLst>
                <a:path h="13716000" w="986536">
                  <a:moveTo>
                    <a:pt x="986536" y="13716000"/>
                  </a:moveTo>
                  <a:lnTo>
                    <a:pt x="0" y="13716000"/>
                  </a:lnTo>
                  <a:lnTo>
                    <a:pt x="0" y="0"/>
                  </a:lnTo>
                  <a:lnTo>
                    <a:pt x="986536" y="0"/>
                  </a:lnTo>
                  <a:lnTo>
                    <a:pt x="986536" y="13716000"/>
                  </a:lnTo>
                  <a:close/>
                </a:path>
              </a:pathLst>
            </a:custGeom>
            <a:blipFill>
              <a:blip r:embed="rId3"/>
              <a:stretch>
                <a:fillRect l="-6907" t="0" r="-6907" b="0"/>
              </a:stretch>
            </a:blipFill>
          </p:spPr>
        </p:sp>
      </p:grpSp>
      <p:grpSp>
        <p:nvGrpSpPr>
          <p:cNvPr name="Group 6" id="6"/>
          <p:cNvGrpSpPr/>
          <p:nvPr/>
        </p:nvGrpSpPr>
        <p:grpSpPr>
          <a:xfrm rot="10220194">
            <a:off x="-2054669" y="-1578582"/>
            <a:ext cx="10985533" cy="2118639"/>
            <a:chOff x="0" y="0"/>
            <a:chExt cx="14647377" cy="2824852"/>
          </a:xfrm>
        </p:grpSpPr>
        <p:sp>
          <p:nvSpPr>
            <p:cNvPr name="Freeform 7" id="7"/>
            <p:cNvSpPr/>
            <p:nvPr/>
          </p:nvSpPr>
          <p:spPr>
            <a:xfrm flipH="false" flipV="false" rot="0">
              <a:off x="0" y="0"/>
              <a:ext cx="14647418" cy="2824861"/>
            </a:xfrm>
            <a:custGeom>
              <a:avLst/>
              <a:gdLst/>
              <a:ahLst/>
              <a:cxnLst/>
              <a:rect r="r" b="b" t="t" l="l"/>
              <a:pathLst>
                <a:path h="2824861" w="14647418">
                  <a:moveTo>
                    <a:pt x="0" y="0"/>
                  </a:moveTo>
                  <a:lnTo>
                    <a:pt x="14647418" y="0"/>
                  </a:lnTo>
                  <a:lnTo>
                    <a:pt x="14647418" y="2824861"/>
                  </a:lnTo>
                  <a:lnTo>
                    <a:pt x="0" y="2824861"/>
                  </a:lnTo>
                  <a:lnTo>
                    <a:pt x="0" y="0"/>
                  </a:lnTo>
                  <a:close/>
                </a:path>
              </a:pathLst>
            </a:custGeom>
            <a:blipFill>
              <a:blip r:embed="rId4"/>
              <a:stretch>
                <a:fillRect l="0" t="0" r="0" b="0"/>
              </a:stretch>
            </a:blipFill>
          </p:spPr>
        </p:sp>
      </p:grpSp>
      <p:grpSp>
        <p:nvGrpSpPr>
          <p:cNvPr name="Group 8" id="8"/>
          <p:cNvGrpSpPr/>
          <p:nvPr/>
        </p:nvGrpSpPr>
        <p:grpSpPr>
          <a:xfrm rot="0">
            <a:off x="16651431" y="-720907"/>
            <a:ext cx="3086100" cy="11409255"/>
            <a:chOff x="0" y="0"/>
            <a:chExt cx="812800" cy="3004907"/>
          </a:xfrm>
        </p:grpSpPr>
        <p:sp>
          <p:nvSpPr>
            <p:cNvPr name="Freeform 9" id="9"/>
            <p:cNvSpPr/>
            <p:nvPr/>
          </p:nvSpPr>
          <p:spPr>
            <a:xfrm flipH="false" flipV="false" rot="0">
              <a:off x="0" y="0"/>
              <a:ext cx="812800" cy="3004907"/>
            </a:xfrm>
            <a:custGeom>
              <a:avLst/>
              <a:gdLst/>
              <a:ahLst/>
              <a:cxnLst/>
              <a:rect r="r" b="b" t="t" l="l"/>
              <a:pathLst>
                <a:path h="3004907" w="812800">
                  <a:moveTo>
                    <a:pt x="0" y="0"/>
                  </a:moveTo>
                  <a:lnTo>
                    <a:pt x="812800" y="0"/>
                  </a:lnTo>
                  <a:lnTo>
                    <a:pt x="812800" y="3004907"/>
                  </a:lnTo>
                  <a:lnTo>
                    <a:pt x="0" y="3004907"/>
                  </a:lnTo>
                  <a:close/>
                </a:path>
              </a:pathLst>
            </a:custGeom>
            <a:solidFill>
              <a:srgbClr val="1DCB5D"/>
            </a:solidFill>
          </p:spPr>
        </p:sp>
        <p:sp>
          <p:nvSpPr>
            <p:cNvPr name="TextBox 10" id="10"/>
            <p:cNvSpPr txBox="true"/>
            <p:nvPr/>
          </p:nvSpPr>
          <p:spPr>
            <a:xfrm>
              <a:off x="0" y="-57150"/>
              <a:ext cx="812800" cy="3062057"/>
            </a:xfrm>
            <a:prstGeom prst="rect">
              <a:avLst/>
            </a:prstGeom>
          </p:spPr>
          <p:txBody>
            <a:bodyPr anchor="ctr" rtlCol="false" tIns="50800" lIns="50800" bIns="50800" rIns="50800"/>
            <a:lstStyle/>
            <a:p>
              <a:pPr algn="ctr">
                <a:lnSpc>
                  <a:spcPts val="3714"/>
                </a:lnSpc>
              </a:pPr>
            </a:p>
          </p:txBody>
        </p:sp>
      </p:grpSp>
      <p:grpSp>
        <p:nvGrpSpPr>
          <p:cNvPr name="Group 11" id="11"/>
          <p:cNvGrpSpPr/>
          <p:nvPr/>
        </p:nvGrpSpPr>
        <p:grpSpPr>
          <a:xfrm rot="0">
            <a:off x="17016291" y="372942"/>
            <a:ext cx="896206" cy="8962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14" id="14"/>
          <p:cNvGrpSpPr/>
          <p:nvPr/>
        </p:nvGrpSpPr>
        <p:grpSpPr>
          <a:xfrm rot="0">
            <a:off x="17244800" y="601451"/>
            <a:ext cx="439189" cy="4391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16" id="16"/>
            <p:cNvSpPr txBox="true"/>
            <p:nvPr/>
          </p:nvSpPr>
          <p:spPr>
            <a:xfrm>
              <a:off x="0" y="146050"/>
              <a:ext cx="711200" cy="463550"/>
            </a:xfrm>
            <a:prstGeom prst="rect">
              <a:avLst/>
            </a:prstGeom>
          </p:spPr>
          <p:txBody>
            <a:bodyPr anchor="ctr" rtlCol="false" tIns="50800" lIns="50800" bIns="50800" rIns="50800"/>
            <a:lstStyle/>
            <a:p>
              <a:pPr algn="ctr">
                <a:lnSpc>
                  <a:spcPts val="3714"/>
                </a:lnSpc>
              </a:pPr>
            </a:p>
          </p:txBody>
        </p:sp>
      </p:grpSp>
      <p:grpSp>
        <p:nvGrpSpPr>
          <p:cNvPr name="Group 17" id="17"/>
          <p:cNvGrpSpPr/>
          <p:nvPr/>
        </p:nvGrpSpPr>
        <p:grpSpPr>
          <a:xfrm rot="0">
            <a:off x="1179340" y="3837818"/>
            <a:ext cx="607857" cy="60785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20" id="20"/>
          <p:cNvGrpSpPr/>
          <p:nvPr/>
        </p:nvGrpSpPr>
        <p:grpSpPr>
          <a:xfrm rot="0">
            <a:off x="1179340" y="4837886"/>
            <a:ext cx="607857" cy="60785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23" id="23"/>
          <p:cNvGrpSpPr/>
          <p:nvPr/>
        </p:nvGrpSpPr>
        <p:grpSpPr>
          <a:xfrm rot="0">
            <a:off x="1179340" y="5836268"/>
            <a:ext cx="607857" cy="60785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26" id="26"/>
          <p:cNvGrpSpPr/>
          <p:nvPr/>
        </p:nvGrpSpPr>
        <p:grpSpPr>
          <a:xfrm rot="0">
            <a:off x="1179340" y="6834650"/>
            <a:ext cx="607857" cy="60785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29" id="29"/>
          <p:cNvGrpSpPr/>
          <p:nvPr/>
        </p:nvGrpSpPr>
        <p:grpSpPr>
          <a:xfrm rot="0">
            <a:off x="1179340" y="7833033"/>
            <a:ext cx="607857" cy="60785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32" id="32"/>
          <p:cNvGrpSpPr/>
          <p:nvPr/>
        </p:nvGrpSpPr>
        <p:grpSpPr>
          <a:xfrm rot="0">
            <a:off x="1179340" y="8831415"/>
            <a:ext cx="607857" cy="60785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sp>
        <p:nvSpPr>
          <p:cNvPr name="Freeform 35" id="35"/>
          <p:cNvSpPr/>
          <p:nvPr/>
        </p:nvSpPr>
        <p:spPr>
          <a:xfrm flipH="false" flipV="false" rot="0">
            <a:off x="16664845" y="1812882"/>
            <a:ext cx="1529636" cy="1529636"/>
          </a:xfrm>
          <a:custGeom>
            <a:avLst/>
            <a:gdLst/>
            <a:ahLst/>
            <a:cxnLst/>
            <a:rect r="r" b="b" t="t" l="l"/>
            <a:pathLst>
              <a:path h="1529636" w="1529636">
                <a:moveTo>
                  <a:pt x="0" y="0"/>
                </a:moveTo>
                <a:lnTo>
                  <a:pt x="1529636" y="0"/>
                </a:lnTo>
                <a:lnTo>
                  <a:pt x="1529636" y="1529636"/>
                </a:lnTo>
                <a:lnTo>
                  <a:pt x="0" y="15296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8474037" y="273645"/>
            <a:ext cx="8083875" cy="4421414"/>
          </a:xfrm>
          <a:custGeom>
            <a:avLst/>
            <a:gdLst/>
            <a:ahLst/>
            <a:cxnLst/>
            <a:rect r="r" b="b" t="t" l="l"/>
            <a:pathLst>
              <a:path h="4421414" w="8083875">
                <a:moveTo>
                  <a:pt x="0" y="0"/>
                </a:moveTo>
                <a:lnTo>
                  <a:pt x="8083876" y="0"/>
                </a:lnTo>
                <a:lnTo>
                  <a:pt x="8083876" y="4421413"/>
                </a:lnTo>
                <a:lnTo>
                  <a:pt x="0" y="4421413"/>
                </a:lnTo>
                <a:lnTo>
                  <a:pt x="0" y="0"/>
                </a:lnTo>
                <a:close/>
              </a:path>
            </a:pathLst>
          </a:custGeom>
          <a:blipFill>
            <a:blip r:embed="rId7"/>
            <a:stretch>
              <a:fillRect l="-467" t="0" r="-467" b="0"/>
            </a:stretch>
          </a:blipFill>
        </p:spPr>
      </p:sp>
      <p:grpSp>
        <p:nvGrpSpPr>
          <p:cNvPr name="Group 37" id="37"/>
          <p:cNvGrpSpPr/>
          <p:nvPr/>
        </p:nvGrpSpPr>
        <p:grpSpPr>
          <a:xfrm rot="1096009">
            <a:off x="-2662339" y="-307594"/>
            <a:ext cx="3086100" cy="2941439"/>
            <a:chOff x="0" y="0"/>
            <a:chExt cx="812800" cy="774700"/>
          </a:xfrm>
        </p:grpSpPr>
        <p:sp>
          <p:nvSpPr>
            <p:cNvPr name="Freeform 38" id="38"/>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00BC56"/>
            </a:solidFill>
          </p:spPr>
        </p:sp>
        <p:sp>
          <p:nvSpPr>
            <p:cNvPr name="TextBox 39" id="39"/>
            <p:cNvSpPr txBox="true"/>
            <p:nvPr/>
          </p:nvSpPr>
          <p:spPr>
            <a:xfrm>
              <a:off x="228600" y="209550"/>
              <a:ext cx="355600" cy="400050"/>
            </a:xfrm>
            <a:prstGeom prst="rect">
              <a:avLst/>
            </a:prstGeom>
          </p:spPr>
          <p:txBody>
            <a:bodyPr anchor="ctr" rtlCol="false" tIns="50800" lIns="50800" bIns="50800" rIns="50800"/>
            <a:lstStyle/>
            <a:p>
              <a:pPr algn="ctr">
                <a:lnSpc>
                  <a:spcPts val="3714"/>
                </a:lnSpc>
              </a:pPr>
            </a:p>
          </p:txBody>
        </p:sp>
      </p:grpSp>
      <p:sp>
        <p:nvSpPr>
          <p:cNvPr name="TextBox 40" id="40"/>
          <p:cNvSpPr txBox="true"/>
          <p:nvPr/>
        </p:nvSpPr>
        <p:spPr>
          <a:xfrm rot="0">
            <a:off x="1028700" y="802880"/>
            <a:ext cx="7419622" cy="2240509"/>
          </a:xfrm>
          <a:prstGeom prst="rect">
            <a:avLst/>
          </a:prstGeom>
        </p:spPr>
        <p:txBody>
          <a:bodyPr anchor="t" rtlCol="false" tIns="0" lIns="0" bIns="0" rIns="0">
            <a:spAutoFit/>
          </a:bodyPr>
          <a:lstStyle/>
          <a:p>
            <a:pPr algn="l">
              <a:lnSpc>
                <a:spcPts val="8961"/>
              </a:lnSpc>
            </a:pPr>
            <a:r>
              <a:rPr lang="en-US" sz="6401">
                <a:solidFill>
                  <a:srgbClr val="00BC56"/>
                </a:solidFill>
                <a:latin typeface="Bebas Neue Bold"/>
              </a:rPr>
              <a:t> PASSO A PASSO DO MODELO FÍSICO E LÓGICO</a:t>
            </a:r>
          </a:p>
        </p:txBody>
      </p:sp>
      <p:sp>
        <p:nvSpPr>
          <p:cNvPr name="TextBox 41" id="41"/>
          <p:cNvSpPr txBox="true"/>
          <p:nvPr/>
        </p:nvSpPr>
        <p:spPr>
          <a:xfrm rot="0">
            <a:off x="1387878" y="3933021"/>
            <a:ext cx="190780" cy="904865"/>
          </a:xfrm>
          <a:prstGeom prst="rect">
            <a:avLst/>
          </a:prstGeom>
        </p:spPr>
        <p:txBody>
          <a:bodyPr anchor="t" rtlCol="false" tIns="0" lIns="0" bIns="0" rIns="0">
            <a:spAutoFit/>
          </a:bodyPr>
          <a:lstStyle/>
          <a:p>
            <a:pPr algn="ctr">
              <a:lnSpc>
                <a:spcPts val="3676"/>
              </a:lnSpc>
            </a:pPr>
            <a:r>
              <a:rPr lang="en-US" sz="2626">
                <a:solidFill>
                  <a:srgbClr val="000000"/>
                </a:solidFill>
                <a:latin typeface="Open Sans 1 Bold"/>
              </a:rPr>
              <a:t>1</a:t>
            </a:r>
          </a:p>
          <a:p>
            <a:pPr algn="ctr">
              <a:lnSpc>
                <a:spcPts val="3677"/>
              </a:lnSpc>
              <a:spcBef>
                <a:spcPct val="0"/>
              </a:spcBef>
            </a:pPr>
          </a:p>
        </p:txBody>
      </p:sp>
      <p:sp>
        <p:nvSpPr>
          <p:cNvPr name="TextBox 42" id="42"/>
          <p:cNvSpPr txBox="true"/>
          <p:nvPr/>
        </p:nvSpPr>
        <p:spPr>
          <a:xfrm rot="0">
            <a:off x="1405805" y="4886731"/>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000000"/>
                </a:solidFill>
                <a:latin typeface="Open Sans 1 Bold"/>
              </a:rPr>
              <a:t>2</a:t>
            </a:r>
          </a:p>
        </p:txBody>
      </p:sp>
      <p:sp>
        <p:nvSpPr>
          <p:cNvPr name="TextBox 43" id="43"/>
          <p:cNvSpPr txBox="true"/>
          <p:nvPr/>
        </p:nvSpPr>
        <p:spPr>
          <a:xfrm rot="0">
            <a:off x="1405805" y="5883893"/>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000000"/>
                </a:solidFill>
                <a:latin typeface="Open Sans 1 Bold"/>
              </a:rPr>
              <a:t>3</a:t>
            </a:r>
          </a:p>
        </p:txBody>
      </p:sp>
      <p:sp>
        <p:nvSpPr>
          <p:cNvPr name="TextBox 44" id="44"/>
          <p:cNvSpPr txBox="true"/>
          <p:nvPr/>
        </p:nvSpPr>
        <p:spPr>
          <a:xfrm rot="0">
            <a:off x="1405805" y="6881810"/>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000000"/>
                </a:solidFill>
                <a:latin typeface="Open Sans 1 Bold"/>
              </a:rPr>
              <a:t>4</a:t>
            </a:r>
          </a:p>
        </p:txBody>
      </p:sp>
      <p:sp>
        <p:nvSpPr>
          <p:cNvPr name="TextBox 45" id="45"/>
          <p:cNvSpPr txBox="true"/>
          <p:nvPr/>
        </p:nvSpPr>
        <p:spPr>
          <a:xfrm rot="0">
            <a:off x="1405805" y="7880192"/>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000000"/>
                </a:solidFill>
                <a:latin typeface="Open Sans 1 Bold"/>
              </a:rPr>
              <a:t>5</a:t>
            </a:r>
          </a:p>
        </p:txBody>
      </p:sp>
      <p:sp>
        <p:nvSpPr>
          <p:cNvPr name="TextBox 46" id="46"/>
          <p:cNvSpPr txBox="true"/>
          <p:nvPr/>
        </p:nvSpPr>
        <p:spPr>
          <a:xfrm rot="0">
            <a:off x="1405805" y="8879040"/>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000000"/>
                </a:solidFill>
                <a:latin typeface="Open Sans 1 Bold"/>
              </a:rPr>
              <a:t>6</a:t>
            </a:r>
          </a:p>
        </p:txBody>
      </p:sp>
      <p:sp>
        <p:nvSpPr>
          <p:cNvPr name="TextBox 47" id="47"/>
          <p:cNvSpPr txBox="true"/>
          <p:nvPr/>
        </p:nvSpPr>
        <p:spPr>
          <a:xfrm rot="0">
            <a:off x="1787197" y="3809243"/>
            <a:ext cx="6981301" cy="611437"/>
          </a:xfrm>
          <a:prstGeom prst="rect">
            <a:avLst/>
          </a:prstGeom>
        </p:spPr>
        <p:txBody>
          <a:bodyPr anchor="t" rtlCol="false" tIns="0" lIns="0" bIns="0" rIns="0">
            <a:spAutoFit/>
          </a:bodyPr>
          <a:lstStyle/>
          <a:p>
            <a:pPr algn="ctr">
              <a:lnSpc>
                <a:spcPts val="2520"/>
              </a:lnSpc>
              <a:spcBef>
                <a:spcPct val="0"/>
              </a:spcBef>
            </a:pPr>
            <a:r>
              <a:rPr lang="en-US" sz="1799">
                <a:solidFill>
                  <a:srgbClr val="FFFFFF"/>
                </a:solidFill>
                <a:latin typeface="Open Sans 1 Bold"/>
              </a:rPr>
              <a:t>Tenha instalado o Mysql Workbench instalado em sua máquina.  </a:t>
            </a:r>
          </a:p>
        </p:txBody>
      </p:sp>
      <p:sp>
        <p:nvSpPr>
          <p:cNvPr name="TextBox 48" id="48"/>
          <p:cNvSpPr txBox="true"/>
          <p:nvPr/>
        </p:nvSpPr>
        <p:spPr>
          <a:xfrm rot="0">
            <a:off x="1991158" y="4834222"/>
            <a:ext cx="6835624" cy="611521"/>
          </a:xfrm>
          <a:prstGeom prst="rect">
            <a:avLst/>
          </a:prstGeom>
        </p:spPr>
        <p:txBody>
          <a:bodyPr anchor="t" rtlCol="false" tIns="0" lIns="0" bIns="0" rIns="0">
            <a:spAutoFit/>
          </a:bodyPr>
          <a:lstStyle/>
          <a:p>
            <a:pPr algn="ctr">
              <a:lnSpc>
                <a:spcPts val="2515"/>
              </a:lnSpc>
              <a:spcBef>
                <a:spcPct val="0"/>
              </a:spcBef>
            </a:pPr>
            <a:r>
              <a:rPr lang="en-US" sz="1796">
                <a:solidFill>
                  <a:srgbClr val="FFFFFF"/>
                </a:solidFill>
                <a:latin typeface="Open Sans 1 Bold"/>
              </a:rPr>
              <a:t>Após a instalação, vá na aba model e depois clique em “Add Diagram” para começar a criar seu modelo lógico</a:t>
            </a:r>
          </a:p>
        </p:txBody>
      </p:sp>
      <p:sp>
        <p:nvSpPr>
          <p:cNvPr name="TextBox 49" id="49"/>
          <p:cNvSpPr txBox="true"/>
          <p:nvPr/>
        </p:nvSpPr>
        <p:spPr>
          <a:xfrm rot="0">
            <a:off x="2078550" y="5832689"/>
            <a:ext cx="6835624" cy="611437"/>
          </a:xfrm>
          <a:prstGeom prst="rect">
            <a:avLst/>
          </a:prstGeom>
        </p:spPr>
        <p:txBody>
          <a:bodyPr anchor="t" rtlCol="false" tIns="0" lIns="0" bIns="0" rIns="0">
            <a:spAutoFit/>
          </a:bodyPr>
          <a:lstStyle/>
          <a:p>
            <a:pPr algn="ctr">
              <a:lnSpc>
                <a:spcPts val="2520"/>
              </a:lnSpc>
              <a:spcBef>
                <a:spcPct val="0"/>
              </a:spcBef>
            </a:pPr>
            <a:r>
              <a:rPr lang="en-US" sz="1799">
                <a:solidFill>
                  <a:srgbClr val="FFFFFF"/>
                </a:solidFill>
                <a:latin typeface="Open Sans 1 Bold"/>
              </a:rPr>
              <a:t>depois de criado clique no botao direito em cima da tabela que você quer exportar e vá em “COPY SQL TO CLIPBOARD”</a:t>
            </a:r>
          </a:p>
        </p:txBody>
      </p:sp>
      <p:sp>
        <p:nvSpPr>
          <p:cNvPr name="TextBox 50" id="50"/>
          <p:cNvSpPr txBox="true"/>
          <p:nvPr/>
        </p:nvSpPr>
        <p:spPr>
          <a:xfrm rot="0">
            <a:off x="1721192" y="6975736"/>
            <a:ext cx="3636327" cy="297112"/>
          </a:xfrm>
          <a:prstGeom prst="rect">
            <a:avLst/>
          </a:prstGeom>
        </p:spPr>
        <p:txBody>
          <a:bodyPr anchor="t" rtlCol="false" tIns="0" lIns="0" bIns="0" rIns="0">
            <a:spAutoFit/>
          </a:bodyPr>
          <a:lstStyle/>
          <a:p>
            <a:pPr algn="ctr">
              <a:lnSpc>
                <a:spcPts val="2520"/>
              </a:lnSpc>
              <a:spcBef>
                <a:spcPct val="0"/>
              </a:spcBef>
            </a:pPr>
            <a:r>
              <a:rPr lang="en-US" sz="1799">
                <a:solidFill>
                  <a:srgbClr val="FFFFFF"/>
                </a:solidFill>
                <a:latin typeface="Open Sans 1 Bold"/>
              </a:rPr>
              <a:t>Crie um database e cole</a:t>
            </a:r>
          </a:p>
        </p:txBody>
      </p:sp>
      <p:sp>
        <p:nvSpPr>
          <p:cNvPr name="TextBox 51" id="51"/>
          <p:cNvSpPr txBox="true"/>
          <p:nvPr/>
        </p:nvSpPr>
        <p:spPr>
          <a:xfrm rot="0">
            <a:off x="2078550" y="7974073"/>
            <a:ext cx="10061228" cy="297201"/>
          </a:xfrm>
          <a:prstGeom prst="rect">
            <a:avLst/>
          </a:prstGeom>
        </p:spPr>
        <p:txBody>
          <a:bodyPr anchor="t" rtlCol="false" tIns="0" lIns="0" bIns="0" rIns="0">
            <a:spAutoFit/>
          </a:bodyPr>
          <a:lstStyle/>
          <a:p>
            <a:pPr algn="ctr">
              <a:lnSpc>
                <a:spcPts val="2515"/>
              </a:lnSpc>
              <a:spcBef>
                <a:spcPct val="0"/>
              </a:spcBef>
            </a:pPr>
            <a:r>
              <a:rPr lang="en-US" sz="1796">
                <a:solidFill>
                  <a:srgbClr val="FFFFFF"/>
                </a:solidFill>
                <a:latin typeface="Open Sans 1 Bold"/>
              </a:rPr>
              <a:t>desse jeito você exporta as tabelas criadas em diagramas para código SQL(modelo físico)</a:t>
            </a:r>
          </a:p>
        </p:txBody>
      </p:sp>
      <p:sp>
        <p:nvSpPr>
          <p:cNvPr name="TextBox 52" id="52"/>
          <p:cNvSpPr txBox="true"/>
          <p:nvPr/>
        </p:nvSpPr>
        <p:spPr>
          <a:xfrm rot="0">
            <a:off x="2078550" y="8907615"/>
            <a:ext cx="8061871" cy="611471"/>
          </a:xfrm>
          <a:prstGeom prst="rect">
            <a:avLst/>
          </a:prstGeom>
        </p:spPr>
        <p:txBody>
          <a:bodyPr anchor="t" rtlCol="false" tIns="0" lIns="0" bIns="0" rIns="0">
            <a:spAutoFit/>
          </a:bodyPr>
          <a:lstStyle/>
          <a:p>
            <a:pPr algn="ctr">
              <a:lnSpc>
                <a:spcPts val="2520"/>
              </a:lnSpc>
            </a:pPr>
            <a:r>
              <a:rPr lang="en-US" sz="1800">
                <a:solidFill>
                  <a:srgbClr val="FFFFFF"/>
                </a:solidFill>
                <a:latin typeface="Open Sans 1 Bold"/>
              </a:rPr>
              <a:t>faça com todas as suas tabelas e por fim crie os inserts e outros scripts</a:t>
            </a:r>
          </a:p>
          <a:p>
            <a:pPr algn="ctr">
              <a:lnSpc>
                <a:spcPts val="252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solidFill>
              <a:srgbClr val="141311"/>
            </a:solidFill>
            <a:ln w="12700">
              <a:solidFill>
                <a:srgbClr val="000000"/>
              </a:solidFill>
            </a:ln>
          </p:spPr>
        </p:sp>
      </p:grpSp>
      <p:grpSp>
        <p:nvGrpSpPr>
          <p:cNvPr name="Group 4" id="4"/>
          <p:cNvGrpSpPr/>
          <p:nvPr/>
        </p:nvGrpSpPr>
        <p:grpSpPr>
          <a:xfrm rot="1316226">
            <a:off x="15911357" y="3237730"/>
            <a:ext cx="9658350" cy="9577892"/>
            <a:chOff x="0" y="0"/>
            <a:chExt cx="812800" cy="806029"/>
          </a:xfrm>
        </p:grpSpPr>
        <p:sp>
          <p:nvSpPr>
            <p:cNvPr name="Freeform 5" id="5"/>
            <p:cNvSpPr/>
            <p:nvPr/>
          </p:nvSpPr>
          <p:spPr>
            <a:xfrm flipH="false" flipV="false" rot="0">
              <a:off x="0" y="0"/>
              <a:ext cx="812800" cy="806029"/>
            </a:xfrm>
            <a:custGeom>
              <a:avLst/>
              <a:gdLst/>
              <a:ahLst/>
              <a:cxnLst/>
              <a:rect r="r" b="b" t="t" l="l"/>
              <a:pathLst>
                <a:path h="806029" w="812800">
                  <a:moveTo>
                    <a:pt x="203200" y="0"/>
                  </a:moveTo>
                  <a:lnTo>
                    <a:pt x="812800" y="0"/>
                  </a:lnTo>
                  <a:lnTo>
                    <a:pt x="609600" y="806029"/>
                  </a:lnTo>
                  <a:lnTo>
                    <a:pt x="0" y="806029"/>
                  </a:lnTo>
                  <a:lnTo>
                    <a:pt x="203200" y="0"/>
                  </a:lnTo>
                  <a:close/>
                </a:path>
              </a:pathLst>
            </a:custGeom>
            <a:solidFill>
              <a:srgbClr val="00BC56"/>
            </a:solidFill>
          </p:spPr>
        </p:sp>
        <p:sp>
          <p:nvSpPr>
            <p:cNvPr name="TextBox 6" id="6"/>
            <p:cNvSpPr txBox="true"/>
            <p:nvPr/>
          </p:nvSpPr>
          <p:spPr>
            <a:xfrm>
              <a:off x="101600" y="-57150"/>
              <a:ext cx="609600" cy="863179"/>
            </a:xfrm>
            <a:prstGeom prst="rect">
              <a:avLst/>
            </a:prstGeom>
          </p:spPr>
          <p:txBody>
            <a:bodyPr anchor="ctr" rtlCol="false" tIns="50800" lIns="50800" bIns="50800" rIns="50800"/>
            <a:lstStyle/>
            <a:p>
              <a:pPr algn="ctr">
                <a:lnSpc>
                  <a:spcPts val="3714"/>
                </a:lnSpc>
              </a:pPr>
            </a:p>
          </p:txBody>
        </p:sp>
      </p:grpSp>
      <p:sp>
        <p:nvSpPr>
          <p:cNvPr name="Freeform 7" id="7"/>
          <p:cNvSpPr/>
          <p:nvPr/>
        </p:nvSpPr>
        <p:spPr>
          <a:xfrm flipH="false" flipV="false" rot="0">
            <a:off x="1893091" y="8229600"/>
            <a:ext cx="4092356" cy="4114800"/>
          </a:xfrm>
          <a:custGeom>
            <a:avLst/>
            <a:gdLst/>
            <a:ahLst/>
            <a:cxnLst/>
            <a:rect r="r" b="b" t="t" l="l"/>
            <a:pathLst>
              <a:path h="4114800" w="4092356">
                <a:moveTo>
                  <a:pt x="0" y="0"/>
                </a:moveTo>
                <a:lnTo>
                  <a:pt x="4092356" y="0"/>
                </a:lnTo>
                <a:lnTo>
                  <a:pt x="4092356" y="4114800"/>
                </a:lnTo>
                <a:lnTo>
                  <a:pt x="0" y="4114800"/>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5400000">
            <a:off x="-4061473" y="4061473"/>
            <a:ext cx="10287000" cy="2164054"/>
            <a:chOff x="0" y="0"/>
            <a:chExt cx="32719878" cy="6883209"/>
          </a:xfrm>
        </p:grpSpPr>
        <p:sp>
          <p:nvSpPr>
            <p:cNvPr name="Freeform 9" id="9"/>
            <p:cNvSpPr/>
            <p:nvPr/>
          </p:nvSpPr>
          <p:spPr>
            <a:xfrm flipH="false" flipV="false" rot="0">
              <a:off x="0" y="0"/>
              <a:ext cx="32719879" cy="6883209"/>
            </a:xfrm>
            <a:custGeom>
              <a:avLst/>
              <a:gdLst/>
              <a:ahLst/>
              <a:cxnLst/>
              <a:rect r="r" b="b" t="t" l="l"/>
              <a:pathLst>
                <a:path h="6883209" w="32719879">
                  <a:moveTo>
                    <a:pt x="0" y="0"/>
                  </a:moveTo>
                  <a:lnTo>
                    <a:pt x="32719879" y="0"/>
                  </a:lnTo>
                  <a:lnTo>
                    <a:pt x="32719879" y="6883209"/>
                  </a:lnTo>
                  <a:lnTo>
                    <a:pt x="0" y="6883209"/>
                  </a:lnTo>
                  <a:close/>
                </a:path>
              </a:pathLst>
            </a:custGeom>
            <a:solidFill>
              <a:srgbClr val="1DCB5D"/>
            </a:solidFill>
          </p:spPr>
        </p:sp>
      </p:grpSp>
      <p:sp>
        <p:nvSpPr>
          <p:cNvPr name="Freeform 10" id="10"/>
          <p:cNvSpPr/>
          <p:nvPr/>
        </p:nvSpPr>
        <p:spPr>
          <a:xfrm flipH="false" flipV="false" rot="0">
            <a:off x="3295313" y="1780351"/>
            <a:ext cx="13056827" cy="8085065"/>
          </a:xfrm>
          <a:custGeom>
            <a:avLst/>
            <a:gdLst/>
            <a:ahLst/>
            <a:cxnLst/>
            <a:rect r="r" b="b" t="t" l="l"/>
            <a:pathLst>
              <a:path h="8085065" w="13056827">
                <a:moveTo>
                  <a:pt x="0" y="0"/>
                </a:moveTo>
                <a:lnTo>
                  <a:pt x="13056827" y="0"/>
                </a:lnTo>
                <a:lnTo>
                  <a:pt x="13056827" y="8085065"/>
                </a:lnTo>
                <a:lnTo>
                  <a:pt x="0" y="8085065"/>
                </a:lnTo>
                <a:lnTo>
                  <a:pt x="0" y="0"/>
                </a:lnTo>
                <a:close/>
              </a:path>
            </a:pathLst>
          </a:custGeom>
          <a:blipFill>
            <a:blip r:embed="rId4"/>
            <a:stretch>
              <a:fillRect l="0" t="-1187" r="0" b="-1486"/>
            </a:stretch>
          </a:blipFill>
        </p:spPr>
      </p:sp>
      <p:grpSp>
        <p:nvGrpSpPr>
          <p:cNvPr name="Group 11" id="11"/>
          <p:cNvGrpSpPr/>
          <p:nvPr/>
        </p:nvGrpSpPr>
        <p:grpSpPr>
          <a:xfrm rot="0">
            <a:off x="16868255" y="500078"/>
            <a:ext cx="782091" cy="7820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14" id="14"/>
          <p:cNvGrpSpPr/>
          <p:nvPr/>
        </p:nvGrpSpPr>
        <p:grpSpPr>
          <a:xfrm rot="0">
            <a:off x="17054080" y="685904"/>
            <a:ext cx="418232" cy="41823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name="TextBox 16" id="16"/>
            <p:cNvSpPr txBox="true"/>
            <p:nvPr/>
          </p:nvSpPr>
          <p:spPr>
            <a:xfrm>
              <a:off x="0" y="146050"/>
              <a:ext cx="711200" cy="463550"/>
            </a:xfrm>
            <a:prstGeom prst="rect">
              <a:avLst/>
            </a:prstGeom>
          </p:spPr>
          <p:txBody>
            <a:bodyPr anchor="ctr" rtlCol="false" tIns="50800" lIns="50800" bIns="50800" rIns="50800"/>
            <a:lstStyle/>
            <a:p>
              <a:pPr algn="ctr">
                <a:lnSpc>
                  <a:spcPts val="3714"/>
                </a:lnSpc>
              </a:pPr>
            </a:p>
          </p:txBody>
        </p:sp>
      </p:grpSp>
      <p:grpSp>
        <p:nvGrpSpPr>
          <p:cNvPr name="Group 17" id="17"/>
          <p:cNvGrpSpPr/>
          <p:nvPr/>
        </p:nvGrpSpPr>
        <p:grpSpPr>
          <a:xfrm rot="0">
            <a:off x="533695" y="670574"/>
            <a:ext cx="801977" cy="8019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sp>
        <p:nvSpPr>
          <p:cNvPr name="Freeform 20" id="20"/>
          <p:cNvSpPr/>
          <p:nvPr/>
        </p:nvSpPr>
        <p:spPr>
          <a:xfrm flipH="false" flipV="false" rot="0">
            <a:off x="694188" y="903216"/>
            <a:ext cx="480990" cy="336693"/>
          </a:xfrm>
          <a:custGeom>
            <a:avLst/>
            <a:gdLst/>
            <a:ahLst/>
            <a:cxnLst/>
            <a:rect r="r" b="b" t="t" l="l"/>
            <a:pathLst>
              <a:path h="336693" w="480990">
                <a:moveTo>
                  <a:pt x="0" y="0"/>
                </a:moveTo>
                <a:lnTo>
                  <a:pt x="480991" y="0"/>
                </a:lnTo>
                <a:lnTo>
                  <a:pt x="480991" y="336693"/>
                </a:lnTo>
                <a:lnTo>
                  <a:pt x="0" y="3366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3006447">
            <a:off x="263882" y="2092855"/>
            <a:ext cx="1529636" cy="1529636"/>
          </a:xfrm>
          <a:custGeom>
            <a:avLst/>
            <a:gdLst/>
            <a:ahLst/>
            <a:cxnLst/>
            <a:rect r="r" b="b" t="t" l="l"/>
            <a:pathLst>
              <a:path h="1529636" w="1529636">
                <a:moveTo>
                  <a:pt x="0" y="0"/>
                </a:moveTo>
                <a:lnTo>
                  <a:pt x="1529636" y="0"/>
                </a:lnTo>
                <a:lnTo>
                  <a:pt x="1529636" y="1529636"/>
                </a:lnTo>
                <a:lnTo>
                  <a:pt x="0" y="15296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0">
            <a:off x="1341588" y="268706"/>
            <a:ext cx="1103006" cy="971566"/>
            <a:chOff x="0" y="0"/>
            <a:chExt cx="922761" cy="812800"/>
          </a:xfrm>
        </p:grpSpPr>
        <p:sp>
          <p:nvSpPr>
            <p:cNvPr name="Freeform 23" id="23"/>
            <p:cNvSpPr/>
            <p:nvPr/>
          </p:nvSpPr>
          <p:spPr>
            <a:xfrm flipH="false" flipV="false" rot="0">
              <a:off x="0" y="0"/>
              <a:ext cx="922761" cy="812800"/>
            </a:xfrm>
            <a:custGeom>
              <a:avLst/>
              <a:gdLst/>
              <a:ahLst/>
              <a:cxnLst/>
              <a:rect r="r" b="b" t="t" l="l"/>
              <a:pathLst>
                <a:path h="812800" w="922761">
                  <a:moveTo>
                    <a:pt x="922761" y="406400"/>
                  </a:moveTo>
                  <a:lnTo>
                    <a:pt x="516361" y="0"/>
                  </a:lnTo>
                  <a:lnTo>
                    <a:pt x="516361" y="203200"/>
                  </a:lnTo>
                  <a:lnTo>
                    <a:pt x="0" y="203200"/>
                  </a:lnTo>
                  <a:lnTo>
                    <a:pt x="0" y="609600"/>
                  </a:lnTo>
                  <a:lnTo>
                    <a:pt x="516361" y="609600"/>
                  </a:lnTo>
                  <a:lnTo>
                    <a:pt x="516361" y="812800"/>
                  </a:lnTo>
                  <a:lnTo>
                    <a:pt x="922761" y="406400"/>
                  </a:lnTo>
                  <a:close/>
                </a:path>
              </a:pathLst>
            </a:custGeom>
            <a:solidFill>
              <a:srgbClr val="00BC56"/>
            </a:solidFill>
          </p:spPr>
        </p:sp>
        <p:sp>
          <p:nvSpPr>
            <p:cNvPr name="TextBox 24" id="24"/>
            <p:cNvSpPr txBox="true"/>
            <p:nvPr/>
          </p:nvSpPr>
          <p:spPr>
            <a:xfrm>
              <a:off x="0" y="146050"/>
              <a:ext cx="821161" cy="463550"/>
            </a:xfrm>
            <a:prstGeom prst="rect">
              <a:avLst/>
            </a:prstGeom>
          </p:spPr>
          <p:txBody>
            <a:bodyPr anchor="ctr" rtlCol="false" tIns="50800" lIns="50800" bIns="50800" rIns="50800"/>
            <a:lstStyle/>
            <a:p>
              <a:pPr algn="ctr">
                <a:lnSpc>
                  <a:spcPts val="3714"/>
                </a:lnSpc>
              </a:pPr>
            </a:p>
          </p:txBody>
        </p:sp>
      </p:grpSp>
      <p:sp>
        <p:nvSpPr>
          <p:cNvPr name="TextBox 25" id="25"/>
          <p:cNvSpPr txBox="true"/>
          <p:nvPr/>
        </p:nvSpPr>
        <p:spPr>
          <a:xfrm rot="0">
            <a:off x="2570118" y="125831"/>
            <a:ext cx="6830658" cy="1276325"/>
          </a:xfrm>
          <a:prstGeom prst="rect">
            <a:avLst/>
          </a:prstGeom>
        </p:spPr>
        <p:txBody>
          <a:bodyPr anchor="t" rtlCol="false" tIns="0" lIns="0" bIns="0" rIns="0">
            <a:spAutoFit/>
          </a:bodyPr>
          <a:lstStyle/>
          <a:p>
            <a:pPr algn="l">
              <a:lnSpc>
                <a:spcPts val="10499"/>
              </a:lnSpc>
            </a:pPr>
            <a:r>
              <a:rPr lang="en-US" sz="7498">
                <a:solidFill>
                  <a:srgbClr val="00BC56"/>
                </a:solidFill>
                <a:latin typeface="Bebas Neue Bold"/>
              </a:rPr>
              <a:t>modelo lógico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6951753" y="9565847"/>
            <a:ext cx="4033397" cy="3418304"/>
          </a:xfrm>
          <a:custGeom>
            <a:avLst/>
            <a:gdLst/>
            <a:ahLst/>
            <a:cxnLst/>
            <a:rect r="r" b="b" t="t" l="l"/>
            <a:pathLst>
              <a:path h="3418304" w="4033397">
                <a:moveTo>
                  <a:pt x="0" y="0"/>
                </a:moveTo>
                <a:lnTo>
                  <a:pt x="4033398" y="0"/>
                </a:lnTo>
                <a:lnTo>
                  <a:pt x="4033398" y="3418304"/>
                </a:lnTo>
                <a:lnTo>
                  <a:pt x="0" y="3418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37578" y="3476470"/>
            <a:ext cx="4208100" cy="4208100"/>
          </a:xfrm>
          <a:custGeom>
            <a:avLst/>
            <a:gdLst/>
            <a:ahLst/>
            <a:cxnLst/>
            <a:rect r="r" b="b" t="t" l="l"/>
            <a:pathLst>
              <a:path h="4208100" w="4208100">
                <a:moveTo>
                  <a:pt x="0" y="0"/>
                </a:moveTo>
                <a:lnTo>
                  <a:pt x="4208100" y="0"/>
                </a:lnTo>
                <a:lnTo>
                  <a:pt x="4208100" y="4208100"/>
                </a:lnTo>
                <a:lnTo>
                  <a:pt x="0" y="420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59639" y="-1211968"/>
            <a:ext cx="3120595" cy="4224156"/>
          </a:xfrm>
          <a:custGeom>
            <a:avLst/>
            <a:gdLst/>
            <a:ahLst/>
            <a:cxnLst/>
            <a:rect r="r" b="b" t="t" l="l"/>
            <a:pathLst>
              <a:path h="4224156" w="3120595">
                <a:moveTo>
                  <a:pt x="0" y="0"/>
                </a:moveTo>
                <a:lnTo>
                  <a:pt x="3120595" y="0"/>
                </a:lnTo>
                <a:lnTo>
                  <a:pt x="3120595" y="4224156"/>
                </a:lnTo>
                <a:lnTo>
                  <a:pt x="0" y="4224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07961" y="262986"/>
            <a:ext cx="807894" cy="807894"/>
          </a:xfrm>
          <a:custGeom>
            <a:avLst/>
            <a:gdLst/>
            <a:ahLst/>
            <a:cxnLst/>
            <a:rect r="r" b="b" t="t" l="l"/>
            <a:pathLst>
              <a:path h="807894" w="807894">
                <a:moveTo>
                  <a:pt x="0" y="0"/>
                </a:moveTo>
                <a:lnTo>
                  <a:pt x="807894" y="0"/>
                </a:lnTo>
                <a:lnTo>
                  <a:pt x="807894" y="807894"/>
                </a:lnTo>
                <a:lnTo>
                  <a:pt x="0" y="8078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874926" y="4729660"/>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874926" y="6713941"/>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9874926" y="6431044"/>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874926" y="6148146"/>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9874926" y="5865248"/>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874926" y="5578353"/>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9874926" y="5295456"/>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9874926" y="5012558"/>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883813" y="1760497"/>
            <a:ext cx="8775298" cy="8775298"/>
          </a:xfrm>
          <a:custGeom>
            <a:avLst/>
            <a:gdLst/>
            <a:ahLst/>
            <a:cxnLst/>
            <a:rect r="r" b="b" t="t" l="l"/>
            <a:pathLst>
              <a:path h="8775298" w="8775298">
                <a:moveTo>
                  <a:pt x="0" y="0"/>
                </a:moveTo>
                <a:lnTo>
                  <a:pt x="8775297" y="0"/>
                </a:lnTo>
                <a:lnTo>
                  <a:pt x="8775297" y="8775298"/>
                </a:lnTo>
                <a:lnTo>
                  <a:pt x="0" y="87752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2198288">
            <a:off x="3367595" y="668652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6" id="16"/>
          <p:cNvGrpSpPr/>
          <p:nvPr/>
        </p:nvGrpSpPr>
        <p:grpSpPr>
          <a:xfrm rot="0">
            <a:off x="17378731" y="433756"/>
            <a:ext cx="466354" cy="46635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name="TextBox 18" id="18"/>
            <p:cNvSpPr txBox="true"/>
            <p:nvPr/>
          </p:nvSpPr>
          <p:spPr>
            <a:xfrm>
              <a:off x="0" y="146050"/>
              <a:ext cx="711200" cy="463550"/>
            </a:xfrm>
            <a:prstGeom prst="rect">
              <a:avLst/>
            </a:prstGeom>
          </p:spPr>
          <p:txBody>
            <a:bodyPr anchor="ctr" rtlCol="false" tIns="50800" lIns="50800" bIns="50800" rIns="50800"/>
            <a:lstStyle/>
            <a:p>
              <a:pPr algn="ctr">
                <a:lnSpc>
                  <a:spcPts val="3714"/>
                </a:lnSpc>
              </a:pPr>
            </a:p>
          </p:txBody>
        </p:sp>
      </p:grpSp>
      <p:sp>
        <p:nvSpPr>
          <p:cNvPr name="TextBox 19" id="19"/>
          <p:cNvSpPr txBox="true"/>
          <p:nvPr/>
        </p:nvSpPr>
        <p:spPr>
          <a:xfrm rot="0">
            <a:off x="883813" y="481734"/>
            <a:ext cx="5794355" cy="859663"/>
          </a:xfrm>
          <a:prstGeom prst="rect">
            <a:avLst/>
          </a:prstGeom>
        </p:spPr>
        <p:txBody>
          <a:bodyPr anchor="t" rtlCol="false" tIns="0" lIns="0" bIns="0" rIns="0">
            <a:spAutoFit/>
          </a:bodyPr>
          <a:lstStyle/>
          <a:p>
            <a:pPr algn="l">
              <a:lnSpc>
                <a:spcPts val="6776"/>
              </a:lnSpc>
            </a:pPr>
            <a:r>
              <a:rPr lang="en-US" sz="5600">
                <a:solidFill>
                  <a:srgbClr val="00BC56"/>
                </a:solidFill>
                <a:latin typeface="Open Sans Bold Bold"/>
              </a:rPr>
              <a:t>MODELO FÍSICO</a:t>
            </a:r>
          </a:p>
        </p:txBody>
      </p:sp>
      <p:sp>
        <p:nvSpPr>
          <p:cNvPr name="TextBox 20" id="20"/>
          <p:cNvSpPr txBox="true"/>
          <p:nvPr/>
        </p:nvSpPr>
        <p:spPr>
          <a:xfrm rot="0">
            <a:off x="2404922" y="3100890"/>
            <a:ext cx="5300984" cy="1628770"/>
          </a:xfrm>
          <a:prstGeom prst="rect">
            <a:avLst/>
          </a:prstGeom>
        </p:spPr>
        <p:txBody>
          <a:bodyPr anchor="t" rtlCol="false" tIns="0" lIns="0" bIns="0" rIns="0">
            <a:spAutoFit/>
          </a:bodyPr>
          <a:lstStyle/>
          <a:p>
            <a:pPr algn="ctr">
              <a:lnSpc>
                <a:spcPts val="2100"/>
              </a:lnSpc>
            </a:pPr>
            <a:r>
              <a:rPr lang="en-US" sz="1500">
                <a:solidFill>
                  <a:srgbClr val="000000"/>
                </a:solidFill>
                <a:latin typeface="Arial Bold"/>
              </a:rPr>
              <a:t>CREATE</a:t>
            </a:r>
            <a:r>
              <a:rPr lang="en-US" sz="1500">
                <a:solidFill>
                  <a:srgbClr val="000000"/>
                </a:solidFill>
                <a:latin typeface="Arial Bold"/>
              </a:rPr>
              <a:t> TABLE IF NOT EXISTS spotify.tb_artista (</a:t>
            </a:r>
          </a:p>
          <a:p>
            <a:pPr algn="ctr">
              <a:lnSpc>
                <a:spcPts val="2100"/>
              </a:lnSpc>
            </a:pPr>
            <a:r>
              <a:rPr lang="en-US" sz="1500">
                <a:solidFill>
                  <a:srgbClr val="000000"/>
                </a:solidFill>
                <a:latin typeface="Arial Bold"/>
              </a:rPr>
              <a:t>  id_artista INT NOT NULL AUTO_INCREMENT,</a:t>
            </a:r>
          </a:p>
          <a:p>
            <a:pPr algn="ctr">
              <a:lnSpc>
                <a:spcPts val="2100"/>
              </a:lnSpc>
            </a:pPr>
            <a:r>
              <a:rPr lang="en-US" sz="1500">
                <a:solidFill>
                  <a:srgbClr val="000000"/>
                </a:solidFill>
                <a:latin typeface="Arial Bold"/>
              </a:rPr>
              <a:t>  ArtistName VARCHAR(45) NOT NULL,</a:t>
            </a:r>
          </a:p>
          <a:p>
            <a:pPr algn="ctr">
              <a:lnSpc>
                <a:spcPts val="2100"/>
              </a:lnSpc>
            </a:pPr>
            <a:r>
              <a:rPr lang="en-US" sz="1500">
                <a:solidFill>
                  <a:srgbClr val="000000"/>
                </a:solidFill>
                <a:latin typeface="Arial Bold"/>
              </a:rPr>
              <a:t>  PRIMARY KEY (id_artista))</a:t>
            </a:r>
          </a:p>
          <a:p>
            <a:pPr algn="ctr">
              <a:lnSpc>
                <a:spcPts val="2100"/>
              </a:lnSpc>
            </a:pPr>
            <a:r>
              <a:rPr lang="en-US" sz="1500">
                <a:solidFill>
                  <a:srgbClr val="000000"/>
                </a:solidFill>
                <a:latin typeface="Arial Bold"/>
              </a:rPr>
              <a:t>ENGINE = InnoDB;</a:t>
            </a:r>
          </a:p>
          <a:p>
            <a:pPr algn="ctr">
              <a:lnSpc>
                <a:spcPts val="2100"/>
              </a:lnSpc>
              <a:spcBef>
                <a:spcPct val="0"/>
              </a:spcBef>
            </a:pPr>
          </a:p>
        </p:txBody>
      </p:sp>
      <p:sp>
        <p:nvSpPr>
          <p:cNvPr name="TextBox 21" id="21"/>
          <p:cNvSpPr txBox="true"/>
          <p:nvPr/>
        </p:nvSpPr>
        <p:spPr>
          <a:xfrm rot="0">
            <a:off x="1490890" y="5370230"/>
            <a:ext cx="7129046" cy="136206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al Bold"/>
              </a:rPr>
              <a:t>CREATE TABLE IF NOT EXISTS spotify.Genre (</a:t>
            </a:r>
          </a:p>
          <a:p>
            <a:pPr algn="ctr">
              <a:lnSpc>
                <a:spcPts val="2100"/>
              </a:lnSpc>
              <a:spcBef>
                <a:spcPct val="0"/>
              </a:spcBef>
            </a:pPr>
            <a:r>
              <a:rPr lang="en-US" sz="1500">
                <a:solidFill>
                  <a:srgbClr val="000000"/>
                </a:solidFill>
                <a:latin typeface="Arial Bold"/>
              </a:rPr>
              <a:t>  id_genre INT NOT NULL AUTO_INCREMENT,</a:t>
            </a:r>
          </a:p>
          <a:p>
            <a:pPr algn="ctr">
              <a:lnSpc>
                <a:spcPts val="2100"/>
              </a:lnSpc>
              <a:spcBef>
                <a:spcPct val="0"/>
              </a:spcBef>
            </a:pPr>
            <a:r>
              <a:rPr lang="en-US" sz="1500">
                <a:solidFill>
                  <a:srgbClr val="000000"/>
                </a:solidFill>
                <a:latin typeface="Arial Bold"/>
              </a:rPr>
              <a:t>  name_genre VARCHAR(45) NOT NULL,</a:t>
            </a:r>
          </a:p>
          <a:p>
            <a:pPr algn="ctr">
              <a:lnSpc>
                <a:spcPts val="2100"/>
              </a:lnSpc>
              <a:spcBef>
                <a:spcPct val="0"/>
              </a:spcBef>
            </a:pPr>
            <a:r>
              <a:rPr lang="en-US" sz="1500">
                <a:solidFill>
                  <a:srgbClr val="000000"/>
                </a:solidFill>
                <a:latin typeface="Arial Bold"/>
              </a:rPr>
              <a:t>  PRIMARY KEY (id_genre))</a:t>
            </a:r>
          </a:p>
          <a:p>
            <a:pPr algn="ctr">
              <a:lnSpc>
                <a:spcPts val="2100"/>
              </a:lnSpc>
              <a:spcBef>
                <a:spcPct val="0"/>
              </a:spcBef>
            </a:pPr>
            <a:r>
              <a:rPr lang="en-US" sz="1500">
                <a:solidFill>
                  <a:srgbClr val="000000"/>
                </a:solidFill>
                <a:latin typeface="Arial Bold"/>
              </a:rPr>
              <a:t>ENGINE = InnoDB;</a:t>
            </a:r>
          </a:p>
        </p:txBody>
      </p:sp>
      <p:sp>
        <p:nvSpPr>
          <p:cNvPr name="TextBox 22" id="22"/>
          <p:cNvSpPr txBox="true"/>
          <p:nvPr/>
        </p:nvSpPr>
        <p:spPr>
          <a:xfrm rot="0">
            <a:off x="10944321" y="430918"/>
            <a:ext cx="5557044" cy="5095865"/>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Arial Bold"/>
              </a:rPr>
              <a:t>CREATE TABLE IF NOT EXISTS tb_track (</a:t>
            </a:r>
          </a:p>
          <a:p>
            <a:pPr algn="ctr">
              <a:lnSpc>
                <a:spcPts val="2100"/>
              </a:lnSpc>
              <a:spcBef>
                <a:spcPct val="0"/>
              </a:spcBef>
            </a:pPr>
            <a:r>
              <a:rPr lang="en-US" sz="1500">
                <a:solidFill>
                  <a:srgbClr val="FFFFFF"/>
                </a:solidFill>
                <a:latin typeface="Arial Bold"/>
              </a:rPr>
              <a:t>  id_track INT NOT NULL AUTO_INCREMENT,</a:t>
            </a:r>
          </a:p>
          <a:p>
            <a:pPr algn="ctr">
              <a:lnSpc>
                <a:spcPts val="2100"/>
              </a:lnSpc>
              <a:spcBef>
                <a:spcPct val="0"/>
              </a:spcBef>
            </a:pPr>
            <a:r>
              <a:rPr lang="en-US" sz="1500">
                <a:solidFill>
                  <a:srgbClr val="FFFFFF"/>
                </a:solidFill>
                <a:latin typeface="Arial Bold"/>
              </a:rPr>
              <a:t>  TrackName VARCHAR(255) NOT NULL,</a:t>
            </a:r>
          </a:p>
          <a:p>
            <a:pPr algn="ctr">
              <a:lnSpc>
                <a:spcPts val="2100"/>
              </a:lnSpc>
              <a:spcBef>
                <a:spcPct val="0"/>
              </a:spcBef>
            </a:pPr>
            <a:r>
              <a:rPr lang="en-US" sz="1500">
                <a:solidFill>
                  <a:srgbClr val="FFFFFF"/>
                </a:solidFill>
                <a:latin typeface="Arial Bold"/>
              </a:rPr>
              <a:t>  ArtistID INT,</a:t>
            </a:r>
          </a:p>
          <a:p>
            <a:pPr algn="ctr">
              <a:lnSpc>
                <a:spcPts val="2100"/>
              </a:lnSpc>
              <a:spcBef>
                <a:spcPct val="0"/>
              </a:spcBef>
            </a:pPr>
            <a:r>
              <a:rPr lang="en-US" sz="1500">
                <a:solidFill>
                  <a:srgbClr val="FFFFFF"/>
                </a:solidFill>
                <a:latin typeface="Arial Bold"/>
              </a:rPr>
              <a:t>  GenreID INT,</a:t>
            </a:r>
          </a:p>
          <a:p>
            <a:pPr algn="ctr">
              <a:lnSpc>
                <a:spcPts val="2100"/>
              </a:lnSpc>
              <a:spcBef>
                <a:spcPct val="0"/>
              </a:spcBef>
            </a:pPr>
            <a:r>
              <a:rPr lang="en-US" sz="1500">
                <a:solidFill>
                  <a:srgbClr val="FFFFFF"/>
                </a:solidFill>
                <a:latin typeface="Arial Bold"/>
              </a:rPr>
              <a:t>  BeatsPerMinute INT NULL,</a:t>
            </a:r>
          </a:p>
          <a:p>
            <a:pPr algn="ctr">
              <a:lnSpc>
                <a:spcPts val="2100"/>
              </a:lnSpc>
              <a:spcBef>
                <a:spcPct val="0"/>
              </a:spcBef>
            </a:pPr>
            <a:r>
              <a:rPr lang="en-US" sz="1500">
                <a:solidFill>
                  <a:srgbClr val="FFFFFF"/>
                </a:solidFill>
                <a:latin typeface="Arial Bold"/>
              </a:rPr>
              <a:t>  Energy INT NULL,</a:t>
            </a:r>
          </a:p>
          <a:p>
            <a:pPr algn="ctr">
              <a:lnSpc>
                <a:spcPts val="2100"/>
              </a:lnSpc>
              <a:spcBef>
                <a:spcPct val="0"/>
              </a:spcBef>
            </a:pPr>
            <a:r>
              <a:rPr lang="en-US" sz="1500">
                <a:solidFill>
                  <a:srgbClr val="FFFFFF"/>
                </a:solidFill>
                <a:latin typeface="Arial Bold"/>
              </a:rPr>
              <a:t>  Danceability INT NULL,</a:t>
            </a:r>
          </a:p>
          <a:p>
            <a:pPr algn="ctr">
              <a:lnSpc>
                <a:spcPts val="2100"/>
              </a:lnSpc>
              <a:spcBef>
                <a:spcPct val="0"/>
              </a:spcBef>
            </a:pPr>
            <a:r>
              <a:rPr lang="en-US" sz="1500">
                <a:solidFill>
                  <a:srgbClr val="FFFFFF"/>
                </a:solidFill>
                <a:latin typeface="Arial Bold"/>
              </a:rPr>
              <a:t>  LoudnessdB INT NULL,</a:t>
            </a:r>
          </a:p>
          <a:p>
            <a:pPr algn="ctr">
              <a:lnSpc>
                <a:spcPts val="2100"/>
              </a:lnSpc>
              <a:spcBef>
                <a:spcPct val="0"/>
              </a:spcBef>
            </a:pPr>
            <a:r>
              <a:rPr lang="en-US" sz="1500">
                <a:solidFill>
                  <a:srgbClr val="FFFFFF"/>
                </a:solidFill>
                <a:latin typeface="Arial Bold"/>
              </a:rPr>
              <a:t>  Liveness INT NULL,</a:t>
            </a:r>
          </a:p>
          <a:p>
            <a:pPr algn="ctr">
              <a:lnSpc>
                <a:spcPts val="2100"/>
              </a:lnSpc>
              <a:spcBef>
                <a:spcPct val="0"/>
              </a:spcBef>
            </a:pPr>
            <a:r>
              <a:rPr lang="en-US" sz="1500">
                <a:solidFill>
                  <a:srgbClr val="FFFFFF"/>
                </a:solidFill>
                <a:latin typeface="Arial Bold"/>
              </a:rPr>
              <a:t>  Valence INT NULL,</a:t>
            </a:r>
          </a:p>
          <a:p>
            <a:pPr algn="ctr">
              <a:lnSpc>
                <a:spcPts val="2100"/>
              </a:lnSpc>
              <a:spcBef>
                <a:spcPct val="0"/>
              </a:spcBef>
            </a:pPr>
            <a:r>
              <a:rPr lang="en-US" sz="1500">
                <a:solidFill>
                  <a:srgbClr val="FFFFFF"/>
                </a:solidFill>
                <a:latin typeface="Arial Bold"/>
              </a:rPr>
              <a:t>  Length INT NULL,</a:t>
            </a:r>
          </a:p>
          <a:p>
            <a:pPr algn="ctr">
              <a:lnSpc>
                <a:spcPts val="2100"/>
              </a:lnSpc>
              <a:spcBef>
                <a:spcPct val="0"/>
              </a:spcBef>
            </a:pPr>
            <a:r>
              <a:rPr lang="en-US" sz="1500">
                <a:solidFill>
                  <a:srgbClr val="FFFFFF"/>
                </a:solidFill>
                <a:latin typeface="Arial Bold"/>
              </a:rPr>
              <a:t>  Acousticness INT NULL,</a:t>
            </a:r>
          </a:p>
          <a:p>
            <a:pPr algn="ctr">
              <a:lnSpc>
                <a:spcPts val="2100"/>
              </a:lnSpc>
              <a:spcBef>
                <a:spcPct val="0"/>
              </a:spcBef>
            </a:pPr>
            <a:r>
              <a:rPr lang="en-US" sz="1500">
                <a:solidFill>
                  <a:srgbClr val="FFFFFF"/>
                </a:solidFill>
                <a:latin typeface="Arial Bold"/>
              </a:rPr>
              <a:t>  Speechiness INT NULL,</a:t>
            </a:r>
          </a:p>
          <a:p>
            <a:pPr algn="ctr">
              <a:lnSpc>
                <a:spcPts val="2100"/>
              </a:lnSpc>
              <a:spcBef>
                <a:spcPct val="0"/>
              </a:spcBef>
            </a:pPr>
            <a:r>
              <a:rPr lang="en-US" sz="1500">
                <a:solidFill>
                  <a:srgbClr val="FFFFFF"/>
                </a:solidFill>
                <a:latin typeface="Arial Bold"/>
              </a:rPr>
              <a:t>  Popularity INT NULL,</a:t>
            </a:r>
          </a:p>
          <a:p>
            <a:pPr algn="ctr">
              <a:lnSpc>
                <a:spcPts val="2100"/>
              </a:lnSpc>
              <a:spcBef>
                <a:spcPct val="0"/>
              </a:spcBef>
            </a:pPr>
            <a:r>
              <a:rPr lang="en-US" sz="1500">
                <a:solidFill>
                  <a:srgbClr val="FFFFFF"/>
                </a:solidFill>
                <a:latin typeface="Arial Bold"/>
              </a:rPr>
              <a:t>  PRIMARY KEY (id_track),</a:t>
            </a:r>
          </a:p>
          <a:p>
            <a:pPr algn="ctr">
              <a:lnSpc>
                <a:spcPts val="2100"/>
              </a:lnSpc>
              <a:spcBef>
                <a:spcPct val="0"/>
              </a:spcBef>
            </a:pPr>
            <a:r>
              <a:rPr lang="en-US" sz="1500">
                <a:solidFill>
                  <a:srgbClr val="FFFFFF"/>
                </a:solidFill>
                <a:latin typeface="Arial Bold"/>
              </a:rPr>
              <a:t>  FOREIGN KEY (ArtistID) REFERENCES tb_artista(id_artista),</a:t>
            </a:r>
          </a:p>
          <a:p>
            <a:pPr algn="ctr">
              <a:lnSpc>
                <a:spcPts val="2100"/>
              </a:lnSpc>
              <a:spcBef>
                <a:spcPct val="0"/>
              </a:spcBef>
            </a:pPr>
            <a:r>
              <a:rPr lang="en-US" sz="1500">
                <a:solidFill>
                  <a:srgbClr val="FFFFFF"/>
                </a:solidFill>
                <a:latin typeface="Arial Bold"/>
              </a:rPr>
              <a:t>  FOREIGN KEY (GenreID) REFERENCES Genre(id_genre)</a:t>
            </a:r>
          </a:p>
          <a:p>
            <a:pPr algn="ctr">
              <a:lnSpc>
                <a:spcPts val="2100"/>
              </a:lnSpc>
              <a:spcBef>
                <a:spcPct val="0"/>
              </a:spcBef>
            </a:pPr>
            <a:r>
              <a:rPr lang="en-US" sz="1500">
                <a:solidFill>
                  <a:srgbClr val="FFFFFF"/>
                </a:solidFill>
                <a:latin typeface="Arial Bold"/>
              </a:rPr>
              <a:t>) ENGINE = InnoDB;</a:t>
            </a:r>
          </a:p>
        </p:txBody>
      </p:sp>
      <p:sp>
        <p:nvSpPr>
          <p:cNvPr name="TextBox 23" id="23"/>
          <p:cNvSpPr txBox="true"/>
          <p:nvPr/>
        </p:nvSpPr>
        <p:spPr>
          <a:xfrm rot="0">
            <a:off x="11081905" y="5940022"/>
            <a:ext cx="5419460" cy="4029070"/>
          </a:xfrm>
          <a:prstGeom prst="rect">
            <a:avLst/>
          </a:prstGeom>
        </p:spPr>
        <p:txBody>
          <a:bodyPr anchor="t" rtlCol="false" tIns="0" lIns="0" bIns="0" rIns="0">
            <a:spAutoFit/>
          </a:bodyPr>
          <a:lstStyle/>
          <a:p>
            <a:pPr algn="ctr">
              <a:lnSpc>
                <a:spcPts val="2100"/>
              </a:lnSpc>
            </a:pPr>
            <a:r>
              <a:rPr lang="en-US" sz="1500">
                <a:solidFill>
                  <a:srgbClr val="FFFFFF"/>
                </a:solidFill>
                <a:latin typeface="Arial Bold"/>
              </a:rPr>
              <a:t>CREATE TABLE IF NOT EXISTS spotify.tb_track_attributes (</a:t>
            </a:r>
          </a:p>
          <a:p>
            <a:pPr algn="ctr">
              <a:lnSpc>
                <a:spcPts val="2100"/>
              </a:lnSpc>
            </a:pPr>
            <a:r>
              <a:rPr lang="en-US" sz="1500">
                <a:solidFill>
                  <a:srgbClr val="FFFFFF"/>
                </a:solidFill>
                <a:latin typeface="Arial Bold"/>
              </a:rPr>
              <a:t>  id_track INT NOT NULL,</a:t>
            </a:r>
          </a:p>
          <a:p>
            <a:pPr algn="ctr">
              <a:lnSpc>
                <a:spcPts val="2100"/>
              </a:lnSpc>
            </a:pPr>
            <a:r>
              <a:rPr lang="en-US" sz="1500">
                <a:solidFill>
                  <a:srgbClr val="FFFFFF"/>
                </a:solidFill>
                <a:latin typeface="Arial Bold"/>
              </a:rPr>
              <a:t>  BeatsPerMinute INT NULL,</a:t>
            </a:r>
          </a:p>
          <a:p>
            <a:pPr algn="ctr">
              <a:lnSpc>
                <a:spcPts val="2100"/>
              </a:lnSpc>
            </a:pPr>
            <a:r>
              <a:rPr lang="en-US" sz="1500">
                <a:solidFill>
                  <a:srgbClr val="FFFFFF"/>
                </a:solidFill>
                <a:latin typeface="Arial Bold"/>
              </a:rPr>
              <a:t>  Energy INT NULL,</a:t>
            </a:r>
          </a:p>
          <a:p>
            <a:pPr algn="ctr">
              <a:lnSpc>
                <a:spcPts val="2100"/>
              </a:lnSpc>
            </a:pPr>
            <a:r>
              <a:rPr lang="en-US" sz="1500">
                <a:solidFill>
                  <a:srgbClr val="FFFFFF"/>
                </a:solidFill>
                <a:latin typeface="Arial Bold"/>
              </a:rPr>
              <a:t>  Danceability INT NULL,</a:t>
            </a:r>
          </a:p>
          <a:p>
            <a:pPr algn="ctr">
              <a:lnSpc>
                <a:spcPts val="2100"/>
              </a:lnSpc>
            </a:pPr>
            <a:r>
              <a:rPr lang="en-US" sz="1500">
                <a:solidFill>
                  <a:srgbClr val="FFFFFF"/>
                </a:solidFill>
                <a:latin typeface="Arial Bold"/>
              </a:rPr>
              <a:t>  LoudnessdB INT NULL,</a:t>
            </a:r>
          </a:p>
          <a:p>
            <a:pPr algn="ctr">
              <a:lnSpc>
                <a:spcPts val="2100"/>
              </a:lnSpc>
            </a:pPr>
            <a:r>
              <a:rPr lang="en-US" sz="1500">
                <a:solidFill>
                  <a:srgbClr val="FFFFFF"/>
                </a:solidFill>
                <a:latin typeface="Arial Bold"/>
              </a:rPr>
              <a:t>  Liveness INT NULL,</a:t>
            </a:r>
          </a:p>
          <a:p>
            <a:pPr algn="ctr">
              <a:lnSpc>
                <a:spcPts val="2100"/>
              </a:lnSpc>
            </a:pPr>
            <a:r>
              <a:rPr lang="en-US" sz="1500">
                <a:solidFill>
                  <a:srgbClr val="FFFFFF"/>
                </a:solidFill>
                <a:latin typeface="Arial Bold"/>
              </a:rPr>
              <a:t>  Valence INT NULL,</a:t>
            </a:r>
          </a:p>
          <a:p>
            <a:pPr algn="ctr">
              <a:lnSpc>
                <a:spcPts val="2100"/>
              </a:lnSpc>
            </a:pPr>
            <a:r>
              <a:rPr lang="en-US" sz="1500">
                <a:solidFill>
                  <a:srgbClr val="FFFFFF"/>
                </a:solidFill>
                <a:latin typeface="Arial Bold"/>
              </a:rPr>
              <a:t>  Length INT NULL,</a:t>
            </a:r>
          </a:p>
          <a:p>
            <a:pPr algn="ctr">
              <a:lnSpc>
                <a:spcPts val="2100"/>
              </a:lnSpc>
            </a:pPr>
            <a:r>
              <a:rPr lang="en-US" sz="1500">
                <a:solidFill>
                  <a:srgbClr val="FFFFFF"/>
                </a:solidFill>
                <a:latin typeface="Arial Bold"/>
              </a:rPr>
              <a:t>  Acousticness INT NULL,</a:t>
            </a:r>
          </a:p>
          <a:p>
            <a:pPr algn="ctr">
              <a:lnSpc>
                <a:spcPts val="2100"/>
              </a:lnSpc>
            </a:pPr>
            <a:r>
              <a:rPr lang="en-US" sz="1500">
                <a:solidFill>
                  <a:srgbClr val="FFFFFF"/>
                </a:solidFill>
                <a:latin typeface="Arial Bold"/>
              </a:rPr>
              <a:t>  Speechiness INT NULL,</a:t>
            </a:r>
          </a:p>
          <a:p>
            <a:pPr algn="ctr">
              <a:lnSpc>
                <a:spcPts val="2100"/>
              </a:lnSpc>
            </a:pPr>
            <a:r>
              <a:rPr lang="en-US" sz="1500">
                <a:solidFill>
                  <a:srgbClr val="FFFFFF"/>
                </a:solidFill>
                <a:latin typeface="Arial Bold"/>
              </a:rPr>
              <a:t>  Popularity INT NULL,</a:t>
            </a:r>
          </a:p>
          <a:p>
            <a:pPr algn="ctr">
              <a:lnSpc>
                <a:spcPts val="2100"/>
              </a:lnSpc>
            </a:pPr>
            <a:r>
              <a:rPr lang="en-US" sz="1500">
                <a:solidFill>
                  <a:srgbClr val="FFFFFF"/>
                </a:solidFill>
                <a:latin typeface="Arial Bold"/>
              </a:rPr>
              <a:t>  PRIMARY KEY (id_track),</a:t>
            </a:r>
          </a:p>
          <a:p>
            <a:pPr algn="ctr">
              <a:lnSpc>
                <a:spcPts val="2100"/>
              </a:lnSpc>
            </a:pPr>
            <a:r>
              <a:rPr lang="en-US" sz="1500">
                <a:solidFill>
                  <a:srgbClr val="FFFFFF"/>
                </a:solidFill>
                <a:latin typeface="Arial Bold"/>
              </a:rPr>
              <a:t>  FOREIGN KEY (id_track) REFERENCES tb_track(id_track)</a:t>
            </a:r>
          </a:p>
          <a:p>
            <a:pPr algn="ctr">
              <a:lnSpc>
                <a:spcPts val="2100"/>
              </a:lnSpc>
              <a:spcBef>
                <a:spcPct val="0"/>
              </a:spcBef>
            </a:pPr>
            <a:r>
              <a:rPr lang="en-US" sz="1500">
                <a:solidFill>
                  <a:srgbClr val="FFFFFF"/>
                </a:solidFill>
                <a:latin typeface="Arial Bold"/>
              </a:rPr>
              <a:t>) ENGINE = InnoDB;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DAGE8Vx29gU</dc:identifier>
  <dcterms:modified xsi:type="dcterms:W3CDTF">2011-08-01T06:04:30Z</dcterms:modified>
  <cp:revision>1</cp:revision>
  <dc:title>777</dc:title>
</cp:coreProperties>
</file>